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  <p:sldMasterId id="2147483834" r:id="rId2"/>
  </p:sldMasterIdLst>
  <p:notesMasterIdLst>
    <p:notesMasterId r:id="rId33"/>
  </p:notesMasterIdLst>
  <p:handoutMasterIdLst>
    <p:handoutMasterId r:id="rId34"/>
  </p:handoutMasterIdLst>
  <p:sldIdLst>
    <p:sldId id="256" r:id="rId3"/>
    <p:sldId id="304" r:id="rId4"/>
    <p:sldId id="409" r:id="rId5"/>
    <p:sldId id="412" r:id="rId6"/>
    <p:sldId id="398" r:id="rId7"/>
    <p:sldId id="406" r:id="rId8"/>
    <p:sldId id="418" r:id="rId9"/>
    <p:sldId id="362" r:id="rId10"/>
    <p:sldId id="384" r:id="rId11"/>
    <p:sldId id="413" r:id="rId12"/>
    <p:sldId id="333" r:id="rId13"/>
    <p:sldId id="400" r:id="rId14"/>
    <p:sldId id="33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419" r:id="rId23"/>
    <p:sldId id="420" r:id="rId24"/>
    <p:sldId id="414" r:id="rId25"/>
    <p:sldId id="416" r:id="rId26"/>
    <p:sldId id="417" r:id="rId27"/>
    <p:sldId id="415" r:id="rId28"/>
    <p:sldId id="421" r:id="rId29"/>
    <p:sldId id="407" r:id="rId30"/>
    <p:sldId id="298" r:id="rId31"/>
    <p:sldId id="29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lake Harper" initials="B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3"/>
    <a:srgbClr val="A1B950"/>
    <a:srgbClr val="996633"/>
    <a:srgbClr val="663300"/>
    <a:srgbClr val="996600"/>
    <a:srgbClr val="3E3E3E"/>
    <a:srgbClr val="6699CC"/>
    <a:srgbClr val="0068AD"/>
    <a:srgbClr val="81CCFF"/>
    <a:srgbClr val="C2C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67389" autoAdjust="0"/>
  </p:normalViewPr>
  <p:slideViewPr>
    <p:cSldViewPr>
      <p:cViewPr>
        <p:scale>
          <a:sx n="46" d="100"/>
          <a:sy n="46" d="100"/>
        </p:scale>
        <p:origin x="-11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38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3586D-6606-4BF0-B2E9-828BE42FE438}" type="datetimeFigureOut">
              <a:rPr lang="en-US" smtClean="0"/>
              <a:pPr/>
              <a:t>6/11/2012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A54A7-033D-432A-A05E-E6DF66FE39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39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129A3-4288-4744-8D07-C004B2A5D81C}" type="datetimeFigureOut">
              <a:rPr lang="en-US" smtClean="0"/>
              <a:pPr/>
              <a:t>6/11/2012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360B9-347E-460B-81A1-3E3D2E0781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0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360B9-347E-460B-81A1-3E3D2E0781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2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E0758-2E28-49CD-AAB8-A1BE5393B1A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thru the orientation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360B9-347E-460B-81A1-3E3D2E07811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92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360B9-347E-460B-81A1-3E3D2E07811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55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E0758-2E28-49CD-AAB8-A1BE5393B1A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E0758-2E28-49CD-AAB8-A1BE5393B1A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E0758-2E28-49CD-AAB8-A1BE5393B1A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400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E0758-2E28-49CD-AAB8-A1BE5393B1A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E0758-2E28-49CD-AAB8-A1BE5393B1A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E0758-2E28-49CD-AAB8-A1BE5393B1A5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E0758-2E28-49CD-AAB8-A1BE5393B1A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27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360B9-347E-460B-81A1-3E3D2E0781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27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360B9-347E-460B-81A1-3E3D2E07811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3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E0758-2E28-49CD-AAB8-A1BE5393B1A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27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E0758-2E28-49CD-AAB8-A1BE5393B1A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270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E0758-2E28-49CD-AAB8-A1BE5393B1A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360B9-347E-460B-81A1-3E3D2E07811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19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360B9-347E-460B-81A1-3E3D2E07811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169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360B9-347E-460B-81A1-3E3D2E07811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02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8360B9-347E-460B-81A1-3E3D2E07811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00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E0758-2E28-49CD-AAB8-A1BE5393B1A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E0758-2E28-49CD-AAB8-A1BE5393B1A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735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E0758-2E28-49CD-AAB8-A1BE5393B1A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27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E0758-2E28-49CD-AAB8-A1BE5393B1A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E0758-2E28-49CD-AAB8-A1BE5393B1A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E0758-2E28-49CD-AAB8-A1BE5393B1A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6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4724400"/>
            <a:ext cx="8839200" cy="1981200"/>
          </a:xfrm>
          <a:prstGeom prst="rect">
            <a:avLst/>
          </a:prstGeom>
          <a:solidFill>
            <a:srgbClr val="00529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52400" y="914400"/>
            <a:ext cx="6019800" cy="3733800"/>
          </a:xfrm>
          <a:prstGeom prst="rect">
            <a:avLst/>
          </a:prstGeom>
          <a:solidFill>
            <a:srgbClr val="D4D4D4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371600"/>
            <a:ext cx="5562600" cy="3048000"/>
          </a:xfrm>
          <a:ln>
            <a:noFill/>
          </a:ln>
        </p:spPr>
        <p:txBody>
          <a:bodyPr/>
          <a:lstStyle>
            <a:lvl1pPr>
              <a:defRPr baseline="0">
                <a:solidFill>
                  <a:srgbClr val="0068AD"/>
                </a:solidFill>
              </a:defRPr>
            </a:lvl1pPr>
          </a:lstStyle>
          <a:p>
            <a:r>
              <a:rPr lang="en-US" smtClean="0">
                <a:solidFill>
                  <a:schemeClr val="bg1"/>
                </a:solidFill>
              </a:rPr>
              <a:t>Click to edit Master title style</a:t>
            </a:r>
            <a:endParaRPr lang="en-US" dirty="0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52400" y="152400"/>
            <a:ext cx="8839200" cy="685800"/>
          </a:xfrm>
          <a:prstGeom prst="rect">
            <a:avLst/>
          </a:prstGeom>
          <a:solidFill>
            <a:srgbClr val="A1B90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4953000"/>
            <a:ext cx="8534400" cy="1524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32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Date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Event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Public Health Accreditation Board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Picture 7" descr="New Image 05.10.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2" y="1600200"/>
            <a:ext cx="1981199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685800" y="609600"/>
            <a:ext cx="7086600" cy="990600"/>
          </a:xfrm>
        </p:spPr>
        <p:txBody>
          <a:bodyPr/>
          <a:lstStyle/>
          <a:p>
            <a:pPr algn="l"/>
            <a:r>
              <a:rPr lang="en-US" sz="4000" smtClean="0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 userDrawn="1">
            <p:ph type="body" idx="4294967295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838200" y="6172200"/>
            <a:ext cx="81534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1" name="Picture 6" descr="PHAB_logo_4C_no_t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72200"/>
            <a:ext cx="609600" cy="533400"/>
          </a:xfrm>
          <a:prstGeom prst="rect">
            <a:avLst/>
          </a:prstGeom>
          <a:noFill/>
        </p:spPr>
      </p:pic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8"/>
          <p:cNvSpPr>
            <a:spLocks noChangeArrowheads="1"/>
          </p:cNvSpPr>
          <p:nvPr userDrawn="1"/>
        </p:nvSpPr>
        <p:spPr bwMode="auto">
          <a:xfrm>
            <a:off x="7772400" y="457200"/>
            <a:ext cx="914400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9"/>
          <p:cNvSpPr>
            <a:spLocks noChangeArrowheads="1"/>
          </p:cNvSpPr>
          <p:nvPr userDrawn="1"/>
        </p:nvSpPr>
        <p:spPr bwMode="auto">
          <a:xfrm>
            <a:off x="8382000" y="990600"/>
            <a:ext cx="609600" cy="3810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10"/>
          <p:cNvSpPr>
            <a:spLocks noChangeArrowheads="1"/>
          </p:cNvSpPr>
          <p:nvPr userDrawn="1"/>
        </p:nvSpPr>
        <p:spPr bwMode="auto">
          <a:xfrm>
            <a:off x="8763000" y="457200"/>
            <a:ext cx="228600" cy="457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2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52400" y="1219200"/>
            <a:ext cx="8077200" cy="3886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2438400" y="152400"/>
            <a:ext cx="6553200" cy="9144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52400" y="5257800"/>
            <a:ext cx="5334000" cy="14478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8382000" y="1219200"/>
            <a:ext cx="609600" cy="3886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152400" y="152400"/>
            <a:ext cx="2133600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5638800" y="5257800"/>
            <a:ext cx="3352800" cy="1447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381000" y="1447800"/>
            <a:ext cx="7772400" cy="35052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2F3B54"/>
                </a:solidFill>
              </a:rPr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682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685800" y="609600"/>
            <a:ext cx="7086600" cy="990600"/>
          </a:xfrm>
        </p:spPr>
        <p:txBody>
          <a:bodyPr/>
          <a:lstStyle/>
          <a:p>
            <a:pPr algn="l"/>
            <a:r>
              <a:rPr lang="en-US" sz="4000" smtClean="0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 userDrawn="1">
            <p:ph type="body" idx="4294967295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838200" y="6172200"/>
            <a:ext cx="81534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1" name="Picture 6" descr="PHAB_logo_4C_no_t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72200"/>
            <a:ext cx="609600" cy="533400"/>
          </a:xfrm>
          <a:prstGeom prst="rect">
            <a:avLst/>
          </a:prstGeom>
          <a:noFill/>
        </p:spPr>
      </p:pic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8"/>
          <p:cNvSpPr>
            <a:spLocks noChangeArrowheads="1"/>
          </p:cNvSpPr>
          <p:nvPr userDrawn="1"/>
        </p:nvSpPr>
        <p:spPr bwMode="auto">
          <a:xfrm>
            <a:off x="7772400" y="457200"/>
            <a:ext cx="914400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9"/>
          <p:cNvSpPr>
            <a:spLocks noChangeArrowheads="1"/>
          </p:cNvSpPr>
          <p:nvPr userDrawn="1"/>
        </p:nvSpPr>
        <p:spPr bwMode="auto">
          <a:xfrm>
            <a:off x="8382000" y="990600"/>
            <a:ext cx="609600" cy="3810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10"/>
          <p:cNvSpPr>
            <a:spLocks noChangeArrowheads="1"/>
          </p:cNvSpPr>
          <p:nvPr userDrawn="1"/>
        </p:nvSpPr>
        <p:spPr bwMode="auto">
          <a:xfrm>
            <a:off x="8763000" y="457200"/>
            <a:ext cx="228600" cy="457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173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685800" y="609600"/>
            <a:ext cx="7086600" cy="990600"/>
          </a:xfrm>
        </p:spPr>
        <p:txBody>
          <a:bodyPr/>
          <a:lstStyle/>
          <a:p>
            <a:pPr algn="l"/>
            <a:r>
              <a:rPr lang="en-US" sz="4000" smtClean="0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 userDrawn="1">
            <p:ph type="body" idx="4294967295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838200" y="6172200"/>
            <a:ext cx="81534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1" name="Picture 6" descr="PHAB_logo_4C_no_t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72200"/>
            <a:ext cx="609600" cy="533400"/>
          </a:xfrm>
          <a:prstGeom prst="rect">
            <a:avLst/>
          </a:prstGeom>
          <a:noFill/>
        </p:spPr>
      </p:pic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8"/>
          <p:cNvSpPr>
            <a:spLocks noChangeArrowheads="1"/>
          </p:cNvSpPr>
          <p:nvPr userDrawn="1"/>
        </p:nvSpPr>
        <p:spPr bwMode="auto">
          <a:xfrm>
            <a:off x="7772400" y="457200"/>
            <a:ext cx="914400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9"/>
          <p:cNvSpPr>
            <a:spLocks noChangeArrowheads="1"/>
          </p:cNvSpPr>
          <p:nvPr userDrawn="1"/>
        </p:nvSpPr>
        <p:spPr bwMode="auto">
          <a:xfrm>
            <a:off x="8382000" y="990600"/>
            <a:ext cx="609600" cy="3810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10"/>
          <p:cNvSpPr>
            <a:spLocks noChangeArrowheads="1"/>
          </p:cNvSpPr>
          <p:nvPr userDrawn="1"/>
        </p:nvSpPr>
        <p:spPr bwMode="auto">
          <a:xfrm>
            <a:off x="8763000" y="457200"/>
            <a:ext cx="228600" cy="457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644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685800" y="609600"/>
            <a:ext cx="7086600" cy="990600"/>
          </a:xfrm>
        </p:spPr>
        <p:txBody>
          <a:bodyPr/>
          <a:lstStyle/>
          <a:p>
            <a:pPr algn="l"/>
            <a:r>
              <a:rPr lang="en-US" sz="4000" smtClean="0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 userDrawn="1">
            <p:ph type="body" idx="4294967295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838200" y="6172200"/>
            <a:ext cx="81534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1" name="Picture 6" descr="PHAB_logo_4C_no_t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72200"/>
            <a:ext cx="609600" cy="533400"/>
          </a:xfrm>
          <a:prstGeom prst="rect">
            <a:avLst/>
          </a:prstGeom>
          <a:noFill/>
        </p:spPr>
      </p:pic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8"/>
          <p:cNvSpPr>
            <a:spLocks noChangeArrowheads="1"/>
          </p:cNvSpPr>
          <p:nvPr userDrawn="1"/>
        </p:nvSpPr>
        <p:spPr bwMode="auto">
          <a:xfrm>
            <a:off x="7772400" y="457200"/>
            <a:ext cx="914400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9"/>
          <p:cNvSpPr>
            <a:spLocks noChangeArrowheads="1"/>
          </p:cNvSpPr>
          <p:nvPr userDrawn="1"/>
        </p:nvSpPr>
        <p:spPr bwMode="auto">
          <a:xfrm>
            <a:off x="8382000" y="990600"/>
            <a:ext cx="609600" cy="3810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10"/>
          <p:cNvSpPr>
            <a:spLocks noChangeArrowheads="1"/>
          </p:cNvSpPr>
          <p:nvPr userDrawn="1"/>
        </p:nvSpPr>
        <p:spPr bwMode="auto">
          <a:xfrm>
            <a:off x="8763000" y="457200"/>
            <a:ext cx="228600" cy="457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93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685800" y="609600"/>
            <a:ext cx="7086600" cy="990600"/>
          </a:xfrm>
        </p:spPr>
        <p:txBody>
          <a:bodyPr/>
          <a:lstStyle/>
          <a:p>
            <a:pPr algn="l"/>
            <a:r>
              <a:rPr lang="en-US" sz="4000" smtClean="0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 userDrawn="1">
            <p:ph type="body" idx="4294967295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838200" y="6172200"/>
            <a:ext cx="81534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1" name="Picture 6" descr="PHAB_logo_4C_no_t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72200"/>
            <a:ext cx="609600" cy="533400"/>
          </a:xfrm>
          <a:prstGeom prst="rect">
            <a:avLst/>
          </a:prstGeom>
          <a:noFill/>
        </p:spPr>
      </p:pic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8"/>
          <p:cNvSpPr>
            <a:spLocks noChangeArrowheads="1"/>
          </p:cNvSpPr>
          <p:nvPr userDrawn="1"/>
        </p:nvSpPr>
        <p:spPr bwMode="auto">
          <a:xfrm>
            <a:off x="7772400" y="457200"/>
            <a:ext cx="914400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9"/>
          <p:cNvSpPr>
            <a:spLocks noChangeArrowheads="1"/>
          </p:cNvSpPr>
          <p:nvPr userDrawn="1"/>
        </p:nvSpPr>
        <p:spPr bwMode="auto">
          <a:xfrm>
            <a:off x="8382000" y="990600"/>
            <a:ext cx="609600" cy="3810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10"/>
          <p:cNvSpPr>
            <a:spLocks noChangeArrowheads="1"/>
          </p:cNvSpPr>
          <p:nvPr userDrawn="1"/>
        </p:nvSpPr>
        <p:spPr bwMode="auto">
          <a:xfrm>
            <a:off x="8763000" y="457200"/>
            <a:ext cx="228600" cy="457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52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685800" y="609600"/>
            <a:ext cx="7086600" cy="990600"/>
          </a:xfrm>
        </p:spPr>
        <p:txBody>
          <a:bodyPr/>
          <a:lstStyle/>
          <a:p>
            <a:pPr algn="l"/>
            <a:r>
              <a:rPr lang="en-US" sz="4000" smtClean="0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 userDrawn="1">
            <p:ph type="body" idx="4294967295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838200" y="6172200"/>
            <a:ext cx="81534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1" name="Picture 6" descr="PHAB_logo_4C_no_t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72200"/>
            <a:ext cx="609600" cy="533400"/>
          </a:xfrm>
          <a:prstGeom prst="rect">
            <a:avLst/>
          </a:prstGeom>
          <a:noFill/>
        </p:spPr>
      </p:pic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8"/>
          <p:cNvSpPr>
            <a:spLocks noChangeArrowheads="1"/>
          </p:cNvSpPr>
          <p:nvPr userDrawn="1"/>
        </p:nvSpPr>
        <p:spPr bwMode="auto">
          <a:xfrm>
            <a:off x="7772400" y="457200"/>
            <a:ext cx="914400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9"/>
          <p:cNvSpPr>
            <a:spLocks noChangeArrowheads="1"/>
          </p:cNvSpPr>
          <p:nvPr userDrawn="1"/>
        </p:nvSpPr>
        <p:spPr bwMode="auto">
          <a:xfrm>
            <a:off x="8382000" y="990600"/>
            <a:ext cx="609600" cy="3810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10"/>
          <p:cNvSpPr>
            <a:spLocks noChangeArrowheads="1"/>
          </p:cNvSpPr>
          <p:nvPr userDrawn="1"/>
        </p:nvSpPr>
        <p:spPr bwMode="auto">
          <a:xfrm>
            <a:off x="8763000" y="457200"/>
            <a:ext cx="228600" cy="457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66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685800" y="609600"/>
            <a:ext cx="7086600" cy="990600"/>
          </a:xfrm>
        </p:spPr>
        <p:txBody>
          <a:bodyPr/>
          <a:lstStyle/>
          <a:p>
            <a:pPr algn="l"/>
            <a:r>
              <a:rPr lang="en-US" sz="4000" smtClean="0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 userDrawn="1">
            <p:ph type="body" idx="4294967295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838200" y="6172200"/>
            <a:ext cx="81534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1" name="Picture 6" descr="PHAB_logo_4C_no_t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72200"/>
            <a:ext cx="609600" cy="533400"/>
          </a:xfrm>
          <a:prstGeom prst="rect">
            <a:avLst/>
          </a:prstGeom>
          <a:noFill/>
        </p:spPr>
      </p:pic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8"/>
          <p:cNvSpPr>
            <a:spLocks noChangeArrowheads="1"/>
          </p:cNvSpPr>
          <p:nvPr userDrawn="1"/>
        </p:nvSpPr>
        <p:spPr bwMode="auto">
          <a:xfrm>
            <a:off x="7772400" y="457200"/>
            <a:ext cx="914400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9"/>
          <p:cNvSpPr>
            <a:spLocks noChangeArrowheads="1"/>
          </p:cNvSpPr>
          <p:nvPr userDrawn="1"/>
        </p:nvSpPr>
        <p:spPr bwMode="auto">
          <a:xfrm>
            <a:off x="8382000" y="990600"/>
            <a:ext cx="609600" cy="3810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10"/>
          <p:cNvSpPr>
            <a:spLocks noChangeArrowheads="1"/>
          </p:cNvSpPr>
          <p:nvPr userDrawn="1"/>
        </p:nvSpPr>
        <p:spPr bwMode="auto">
          <a:xfrm>
            <a:off x="8763000" y="457200"/>
            <a:ext cx="228600" cy="457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70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52400" y="1219200"/>
            <a:ext cx="8077200" cy="3886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2438400" y="152400"/>
            <a:ext cx="6553200" cy="9144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52400" y="5257800"/>
            <a:ext cx="5334000" cy="14478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8382000" y="1219200"/>
            <a:ext cx="609600" cy="3886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152400" y="152400"/>
            <a:ext cx="2133600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5638800" y="5257800"/>
            <a:ext cx="3352800" cy="1447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381000" y="1447800"/>
            <a:ext cx="7772400" cy="35052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2F3B54"/>
                </a:solidFill>
              </a:rPr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39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685800" y="609600"/>
            <a:ext cx="7086600" cy="990600"/>
          </a:xfrm>
        </p:spPr>
        <p:txBody>
          <a:bodyPr/>
          <a:lstStyle/>
          <a:p>
            <a:pPr algn="l"/>
            <a:r>
              <a:rPr lang="en-US" sz="4000" smtClean="0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 userDrawn="1">
            <p:ph type="body" idx="4294967295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838200" y="6172200"/>
            <a:ext cx="81534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1" name="Picture 6" descr="PHAB_logo_4C_no_t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72200"/>
            <a:ext cx="609600" cy="533400"/>
          </a:xfrm>
          <a:prstGeom prst="rect">
            <a:avLst/>
          </a:prstGeom>
          <a:noFill/>
        </p:spPr>
      </p:pic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8"/>
          <p:cNvSpPr>
            <a:spLocks noChangeArrowheads="1"/>
          </p:cNvSpPr>
          <p:nvPr userDrawn="1"/>
        </p:nvSpPr>
        <p:spPr bwMode="auto">
          <a:xfrm>
            <a:off x="7772400" y="457200"/>
            <a:ext cx="914400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9"/>
          <p:cNvSpPr>
            <a:spLocks noChangeArrowheads="1"/>
          </p:cNvSpPr>
          <p:nvPr userDrawn="1"/>
        </p:nvSpPr>
        <p:spPr bwMode="auto">
          <a:xfrm>
            <a:off x="8382000" y="990600"/>
            <a:ext cx="609600" cy="3810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10"/>
          <p:cNvSpPr>
            <a:spLocks noChangeArrowheads="1"/>
          </p:cNvSpPr>
          <p:nvPr userDrawn="1"/>
        </p:nvSpPr>
        <p:spPr bwMode="auto">
          <a:xfrm>
            <a:off x="8763000" y="457200"/>
            <a:ext cx="228600" cy="457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6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086600" cy="990600"/>
          </a:xfrm>
        </p:spPr>
        <p:txBody>
          <a:bodyPr/>
          <a:lstStyle/>
          <a:p>
            <a:pPr algn="l"/>
            <a:r>
              <a:rPr lang="en-US" sz="4000" smtClean="0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38200" y="6172200"/>
            <a:ext cx="8153400" cy="533400"/>
          </a:xfrm>
          <a:prstGeom prst="rect">
            <a:avLst/>
          </a:prstGeom>
          <a:solidFill>
            <a:srgbClr val="A1B90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1" name="Picture 6" descr="PHAB_logo_4C_no_t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72200"/>
            <a:ext cx="609600" cy="533400"/>
          </a:xfrm>
          <a:prstGeom prst="rect">
            <a:avLst/>
          </a:prstGeom>
          <a:noFill/>
        </p:spPr>
      </p:pic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152400" y="152400"/>
            <a:ext cx="8839200" cy="228600"/>
          </a:xfrm>
          <a:prstGeom prst="rect">
            <a:avLst/>
          </a:prstGeom>
          <a:solidFill>
            <a:srgbClr val="A1B90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7772400" y="457200"/>
            <a:ext cx="914400" cy="457200"/>
          </a:xfrm>
          <a:prstGeom prst="rect">
            <a:avLst/>
          </a:prstGeom>
          <a:solidFill>
            <a:srgbClr val="00529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8382000" y="990600"/>
            <a:ext cx="609600" cy="381000"/>
          </a:xfrm>
          <a:prstGeom prst="rect">
            <a:avLst/>
          </a:prstGeom>
          <a:solidFill>
            <a:srgbClr val="C2C1B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8763000" y="457200"/>
            <a:ext cx="228600" cy="457200"/>
          </a:xfrm>
          <a:prstGeom prst="rect">
            <a:avLst/>
          </a:prstGeom>
          <a:solidFill>
            <a:srgbClr val="66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685800" y="609600"/>
            <a:ext cx="7086600" cy="990600"/>
          </a:xfrm>
        </p:spPr>
        <p:txBody>
          <a:bodyPr/>
          <a:lstStyle/>
          <a:p>
            <a:pPr algn="l"/>
            <a:r>
              <a:rPr lang="en-US" sz="4000" smtClean="0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 userDrawn="1">
            <p:ph type="body" idx="4294967295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838200" y="6172200"/>
            <a:ext cx="81534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1" name="Picture 6" descr="PHAB_logo_4C_no_t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72200"/>
            <a:ext cx="609600" cy="533400"/>
          </a:xfrm>
          <a:prstGeom prst="rect">
            <a:avLst/>
          </a:prstGeom>
          <a:noFill/>
        </p:spPr>
      </p:pic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8"/>
          <p:cNvSpPr>
            <a:spLocks noChangeArrowheads="1"/>
          </p:cNvSpPr>
          <p:nvPr userDrawn="1"/>
        </p:nvSpPr>
        <p:spPr bwMode="auto">
          <a:xfrm>
            <a:off x="7772400" y="457200"/>
            <a:ext cx="914400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9"/>
          <p:cNvSpPr>
            <a:spLocks noChangeArrowheads="1"/>
          </p:cNvSpPr>
          <p:nvPr userDrawn="1"/>
        </p:nvSpPr>
        <p:spPr bwMode="auto">
          <a:xfrm>
            <a:off x="8382000" y="990600"/>
            <a:ext cx="609600" cy="3810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10"/>
          <p:cNvSpPr>
            <a:spLocks noChangeArrowheads="1"/>
          </p:cNvSpPr>
          <p:nvPr userDrawn="1"/>
        </p:nvSpPr>
        <p:spPr bwMode="auto">
          <a:xfrm>
            <a:off x="8763000" y="457200"/>
            <a:ext cx="228600" cy="457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53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52400" y="1219200"/>
            <a:ext cx="8077200" cy="3886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2438400" y="152400"/>
            <a:ext cx="6553200" cy="9144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52400" y="5257800"/>
            <a:ext cx="5334000" cy="14478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8382000" y="1219200"/>
            <a:ext cx="609600" cy="3886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152400" y="152400"/>
            <a:ext cx="2133600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5638800" y="5257800"/>
            <a:ext cx="3352800" cy="1447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381000" y="1447800"/>
            <a:ext cx="7772400" cy="35052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2F3B54"/>
                </a:solidFill>
              </a:rPr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76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685800" y="609600"/>
            <a:ext cx="7086600" cy="990600"/>
          </a:xfrm>
        </p:spPr>
        <p:txBody>
          <a:bodyPr/>
          <a:lstStyle/>
          <a:p>
            <a:pPr algn="l"/>
            <a:r>
              <a:rPr lang="en-US" sz="4000" smtClean="0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 userDrawn="1">
            <p:ph type="body" idx="4294967295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838200" y="6172200"/>
            <a:ext cx="81534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1" name="Picture 6" descr="PHAB_logo_4C_no_t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72200"/>
            <a:ext cx="609600" cy="533400"/>
          </a:xfrm>
          <a:prstGeom prst="rect">
            <a:avLst/>
          </a:prstGeom>
          <a:noFill/>
        </p:spPr>
      </p:pic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8"/>
          <p:cNvSpPr>
            <a:spLocks noChangeArrowheads="1"/>
          </p:cNvSpPr>
          <p:nvPr userDrawn="1"/>
        </p:nvSpPr>
        <p:spPr bwMode="auto">
          <a:xfrm>
            <a:off x="7772400" y="457200"/>
            <a:ext cx="914400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9"/>
          <p:cNvSpPr>
            <a:spLocks noChangeArrowheads="1"/>
          </p:cNvSpPr>
          <p:nvPr userDrawn="1"/>
        </p:nvSpPr>
        <p:spPr bwMode="auto">
          <a:xfrm>
            <a:off x="8382000" y="990600"/>
            <a:ext cx="609600" cy="3810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10"/>
          <p:cNvSpPr>
            <a:spLocks noChangeArrowheads="1"/>
          </p:cNvSpPr>
          <p:nvPr userDrawn="1"/>
        </p:nvSpPr>
        <p:spPr bwMode="auto">
          <a:xfrm>
            <a:off x="8763000" y="457200"/>
            <a:ext cx="228600" cy="457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573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685800" y="609600"/>
            <a:ext cx="7086600" cy="990600"/>
          </a:xfrm>
        </p:spPr>
        <p:txBody>
          <a:bodyPr/>
          <a:lstStyle/>
          <a:p>
            <a:pPr algn="l"/>
            <a:r>
              <a:rPr lang="en-US" sz="4000" smtClean="0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 userDrawn="1">
            <p:ph type="body" idx="4294967295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838200" y="6172200"/>
            <a:ext cx="81534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1" name="Picture 6" descr="PHAB_logo_4C_no_t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72200"/>
            <a:ext cx="609600" cy="533400"/>
          </a:xfrm>
          <a:prstGeom prst="rect">
            <a:avLst/>
          </a:prstGeom>
          <a:noFill/>
        </p:spPr>
      </p:pic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8"/>
          <p:cNvSpPr>
            <a:spLocks noChangeArrowheads="1"/>
          </p:cNvSpPr>
          <p:nvPr userDrawn="1"/>
        </p:nvSpPr>
        <p:spPr bwMode="auto">
          <a:xfrm>
            <a:off x="7772400" y="457200"/>
            <a:ext cx="914400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9"/>
          <p:cNvSpPr>
            <a:spLocks noChangeArrowheads="1"/>
          </p:cNvSpPr>
          <p:nvPr userDrawn="1"/>
        </p:nvSpPr>
        <p:spPr bwMode="auto">
          <a:xfrm>
            <a:off x="8382000" y="990600"/>
            <a:ext cx="609600" cy="3810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10"/>
          <p:cNvSpPr>
            <a:spLocks noChangeArrowheads="1"/>
          </p:cNvSpPr>
          <p:nvPr userDrawn="1"/>
        </p:nvSpPr>
        <p:spPr bwMode="auto">
          <a:xfrm>
            <a:off x="8763000" y="457200"/>
            <a:ext cx="228600" cy="457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110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685800" y="609600"/>
            <a:ext cx="7086600" cy="990600"/>
          </a:xfrm>
        </p:spPr>
        <p:txBody>
          <a:bodyPr/>
          <a:lstStyle/>
          <a:p>
            <a:pPr algn="l"/>
            <a:r>
              <a:rPr lang="en-US" sz="4000" smtClean="0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 userDrawn="1">
            <p:ph type="body" idx="4294967295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838200" y="6172200"/>
            <a:ext cx="81534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1" name="Picture 6" descr="PHAB_logo_4C_no_t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72200"/>
            <a:ext cx="609600" cy="533400"/>
          </a:xfrm>
          <a:prstGeom prst="rect">
            <a:avLst/>
          </a:prstGeom>
          <a:noFill/>
        </p:spPr>
      </p:pic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8"/>
          <p:cNvSpPr>
            <a:spLocks noChangeArrowheads="1"/>
          </p:cNvSpPr>
          <p:nvPr userDrawn="1"/>
        </p:nvSpPr>
        <p:spPr bwMode="auto">
          <a:xfrm>
            <a:off x="7772400" y="457200"/>
            <a:ext cx="914400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9"/>
          <p:cNvSpPr>
            <a:spLocks noChangeArrowheads="1"/>
          </p:cNvSpPr>
          <p:nvPr userDrawn="1"/>
        </p:nvSpPr>
        <p:spPr bwMode="auto">
          <a:xfrm>
            <a:off x="8382000" y="990600"/>
            <a:ext cx="609600" cy="3810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10"/>
          <p:cNvSpPr>
            <a:spLocks noChangeArrowheads="1"/>
          </p:cNvSpPr>
          <p:nvPr userDrawn="1"/>
        </p:nvSpPr>
        <p:spPr bwMode="auto">
          <a:xfrm>
            <a:off x="8763000" y="457200"/>
            <a:ext cx="228600" cy="457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97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52400" y="1219200"/>
            <a:ext cx="8077200" cy="3886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2438400" y="152400"/>
            <a:ext cx="6553200" cy="9144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52400" y="5257800"/>
            <a:ext cx="5334000" cy="14478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8382000" y="1219200"/>
            <a:ext cx="609600" cy="3886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152400" y="152400"/>
            <a:ext cx="2133600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5638800" y="5257800"/>
            <a:ext cx="3352800" cy="1447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381000" y="1447800"/>
            <a:ext cx="7772400" cy="35052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2F3B54"/>
                </a:solidFill>
              </a:rPr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955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685800" y="609600"/>
            <a:ext cx="7086600" cy="990600"/>
          </a:xfrm>
        </p:spPr>
        <p:txBody>
          <a:bodyPr/>
          <a:lstStyle/>
          <a:p>
            <a:pPr algn="l"/>
            <a:r>
              <a:rPr lang="en-US" sz="4000" smtClean="0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 userDrawn="1">
            <p:ph type="body" idx="4294967295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838200" y="6172200"/>
            <a:ext cx="81534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1" name="Picture 6" descr="PHAB_logo_4C_no_t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72200"/>
            <a:ext cx="609600" cy="533400"/>
          </a:xfrm>
          <a:prstGeom prst="rect">
            <a:avLst/>
          </a:prstGeom>
          <a:noFill/>
        </p:spPr>
      </p:pic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8"/>
          <p:cNvSpPr>
            <a:spLocks noChangeArrowheads="1"/>
          </p:cNvSpPr>
          <p:nvPr userDrawn="1"/>
        </p:nvSpPr>
        <p:spPr bwMode="auto">
          <a:xfrm>
            <a:off x="7772400" y="457200"/>
            <a:ext cx="914400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9"/>
          <p:cNvSpPr>
            <a:spLocks noChangeArrowheads="1"/>
          </p:cNvSpPr>
          <p:nvPr userDrawn="1"/>
        </p:nvSpPr>
        <p:spPr bwMode="auto">
          <a:xfrm>
            <a:off x="8382000" y="990600"/>
            <a:ext cx="609600" cy="3810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10"/>
          <p:cNvSpPr>
            <a:spLocks noChangeArrowheads="1"/>
          </p:cNvSpPr>
          <p:nvPr userDrawn="1"/>
        </p:nvSpPr>
        <p:spPr bwMode="auto">
          <a:xfrm>
            <a:off x="8763000" y="457200"/>
            <a:ext cx="228600" cy="457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244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52400" y="1219200"/>
            <a:ext cx="8077200" cy="3886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2438400" y="152400"/>
            <a:ext cx="6553200" cy="9144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52400" y="5257800"/>
            <a:ext cx="5334000" cy="14478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8382000" y="1219200"/>
            <a:ext cx="609600" cy="3886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152400" y="152400"/>
            <a:ext cx="2133600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5638800" y="5257800"/>
            <a:ext cx="3352800" cy="1447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381000" y="1447800"/>
            <a:ext cx="7772400" cy="35052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2F3B54"/>
                </a:solidFill>
              </a:rPr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5762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685800" y="609600"/>
            <a:ext cx="7086600" cy="990600"/>
          </a:xfrm>
        </p:spPr>
        <p:txBody>
          <a:bodyPr/>
          <a:lstStyle/>
          <a:p>
            <a:pPr algn="l"/>
            <a:r>
              <a:rPr lang="en-US" sz="4000" smtClean="0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 userDrawn="1">
            <p:ph type="body" idx="4294967295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838200" y="6172200"/>
            <a:ext cx="81534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1" name="Picture 6" descr="PHAB_logo_4C_no_t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72200"/>
            <a:ext cx="609600" cy="533400"/>
          </a:xfrm>
          <a:prstGeom prst="rect">
            <a:avLst/>
          </a:prstGeom>
          <a:noFill/>
        </p:spPr>
      </p:pic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8"/>
          <p:cNvSpPr>
            <a:spLocks noChangeArrowheads="1"/>
          </p:cNvSpPr>
          <p:nvPr userDrawn="1"/>
        </p:nvSpPr>
        <p:spPr bwMode="auto">
          <a:xfrm>
            <a:off x="7772400" y="457200"/>
            <a:ext cx="914400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9"/>
          <p:cNvSpPr>
            <a:spLocks noChangeArrowheads="1"/>
          </p:cNvSpPr>
          <p:nvPr userDrawn="1"/>
        </p:nvSpPr>
        <p:spPr bwMode="auto">
          <a:xfrm>
            <a:off x="8382000" y="990600"/>
            <a:ext cx="609600" cy="3810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10"/>
          <p:cNvSpPr>
            <a:spLocks noChangeArrowheads="1"/>
          </p:cNvSpPr>
          <p:nvPr userDrawn="1"/>
        </p:nvSpPr>
        <p:spPr bwMode="auto">
          <a:xfrm>
            <a:off x="8763000" y="457200"/>
            <a:ext cx="228600" cy="457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3376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52400" y="1219200"/>
            <a:ext cx="8077200" cy="3886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2438400" y="152400"/>
            <a:ext cx="6553200" cy="9144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52400" y="5257800"/>
            <a:ext cx="5334000" cy="14478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8382000" y="1219200"/>
            <a:ext cx="609600" cy="3886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152400" y="152400"/>
            <a:ext cx="2133600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5638800" y="5257800"/>
            <a:ext cx="3352800" cy="1447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381000" y="1447800"/>
            <a:ext cx="7772400" cy="35052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2F3B54"/>
                </a:solidFill>
              </a:rPr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09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219200"/>
            <a:ext cx="8077200" cy="3886200"/>
          </a:xfrm>
          <a:prstGeom prst="rect">
            <a:avLst/>
          </a:prstGeom>
          <a:solidFill>
            <a:srgbClr val="D4D4D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438400" y="152400"/>
            <a:ext cx="6553200" cy="914400"/>
          </a:xfrm>
          <a:prstGeom prst="rect">
            <a:avLst/>
          </a:prstGeom>
          <a:solidFill>
            <a:srgbClr val="00529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52400" y="5257800"/>
            <a:ext cx="5334000" cy="1447800"/>
          </a:xfrm>
          <a:prstGeom prst="rect">
            <a:avLst/>
          </a:prstGeom>
          <a:solidFill>
            <a:srgbClr val="5555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8382000" y="1219200"/>
            <a:ext cx="609600" cy="3886200"/>
          </a:xfrm>
          <a:prstGeom prst="rect">
            <a:avLst/>
          </a:prstGeom>
          <a:solidFill>
            <a:srgbClr val="8397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52400" y="152400"/>
            <a:ext cx="2133600" cy="914400"/>
          </a:xfrm>
          <a:prstGeom prst="rect">
            <a:avLst/>
          </a:prstGeom>
          <a:solidFill>
            <a:srgbClr val="A1B90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5638800" y="5257800"/>
            <a:ext cx="3352800" cy="1447800"/>
          </a:xfrm>
          <a:prstGeom prst="rect">
            <a:avLst/>
          </a:prstGeom>
          <a:solidFill>
            <a:srgbClr val="66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447800"/>
            <a:ext cx="7772400" cy="3505200"/>
          </a:xfrm>
        </p:spPr>
        <p:txBody>
          <a:bodyPr/>
          <a:lstStyle/>
          <a:p>
            <a:pPr algn="l"/>
            <a:r>
              <a:rPr lang="en-US" sz="4000" smtClean="0">
                <a:solidFill>
                  <a:srgbClr val="2F3B54"/>
                </a:solidFill>
              </a:rPr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685800" y="609600"/>
            <a:ext cx="7086600" cy="990600"/>
          </a:xfrm>
        </p:spPr>
        <p:txBody>
          <a:bodyPr/>
          <a:lstStyle/>
          <a:p>
            <a:pPr algn="l"/>
            <a:r>
              <a:rPr lang="en-US" sz="4000" smtClean="0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 userDrawn="1">
            <p:ph type="body" idx="4294967295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838200" y="6172200"/>
            <a:ext cx="81534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1" name="Picture 6" descr="PHAB_logo_4C_no_t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72200"/>
            <a:ext cx="609600" cy="533400"/>
          </a:xfrm>
          <a:prstGeom prst="rect">
            <a:avLst/>
          </a:prstGeom>
          <a:noFill/>
        </p:spPr>
      </p:pic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8"/>
          <p:cNvSpPr>
            <a:spLocks noChangeArrowheads="1"/>
          </p:cNvSpPr>
          <p:nvPr userDrawn="1"/>
        </p:nvSpPr>
        <p:spPr bwMode="auto">
          <a:xfrm>
            <a:off x="7772400" y="457200"/>
            <a:ext cx="914400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9"/>
          <p:cNvSpPr>
            <a:spLocks noChangeArrowheads="1"/>
          </p:cNvSpPr>
          <p:nvPr userDrawn="1"/>
        </p:nvSpPr>
        <p:spPr bwMode="auto">
          <a:xfrm>
            <a:off x="8382000" y="990600"/>
            <a:ext cx="609600" cy="3810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10"/>
          <p:cNvSpPr>
            <a:spLocks noChangeArrowheads="1"/>
          </p:cNvSpPr>
          <p:nvPr userDrawn="1"/>
        </p:nvSpPr>
        <p:spPr bwMode="auto">
          <a:xfrm>
            <a:off x="8763000" y="457200"/>
            <a:ext cx="228600" cy="457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1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685800" y="609600"/>
            <a:ext cx="7086600" cy="990600"/>
          </a:xfrm>
        </p:spPr>
        <p:txBody>
          <a:bodyPr/>
          <a:lstStyle/>
          <a:p>
            <a:pPr algn="l"/>
            <a:r>
              <a:rPr lang="en-US" sz="4000" smtClean="0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 userDrawn="1">
            <p:ph type="body" idx="4294967295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838200" y="6172200"/>
            <a:ext cx="81534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1" name="Picture 6" descr="PHAB_logo_4C_no_t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72200"/>
            <a:ext cx="609600" cy="533400"/>
          </a:xfrm>
          <a:prstGeom prst="rect">
            <a:avLst/>
          </a:prstGeom>
          <a:noFill/>
        </p:spPr>
      </p:pic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8"/>
          <p:cNvSpPr>
            <a:spLocks noChangeArrowheads="1"/>
          </p:cNvSpPr>
          <p:nvPr userDrawn="1"/>
        </p:nvSpPr>
        <p:spPr bwMode="auto">
          <a:xfrm>
            <a:off x="7772400" y="457200"/>
            <a:ext cx="914400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9"/>
          <p:cNvSpPr>
            <a:spLocks noChangeArrowheads="1"/>
          </p:cNvSpPr>
          <p:nvPr userDrawn="1"/>
        </p:nvSpPr>
        <p:spPr bwMode="auto">
          <a:xfrm>
            <a:off x="8382000" y="990600"/>
            <a:ext cx="609600" cy="3810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10"/>
          <p:cNvSpPr>
            <a:spLocks noChangeArrowheads="1"/>
          </p:cNvSpPr>
          <p:nvPr userDrawn="1"/>
        </p:nvSpPr>
        <p:spPr bwMode="auto">
          <a:xfrm>
            <a:off x="8763000" y="457200"/>
            <a:ext cx="228600" cy="457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025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685800" y="609600"/>
            <a:ext cx="7086600" cy="990600"/>
          </a:xfrm>
        </p:spPr>
        <p:txBody>
          <a:bodyPr/>
          <a:lstStyle/>
          <a:p>
            <a:pPr algn="l"/>
            <a:r>
              <a:rPr lang="en-US" sz="4000" smtClean="0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 userDrawn="1">
            <p:ph type="body" idx="4294967295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838200" y="6172200"/>
            <a:ext cx="81534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1" name="Picture 6" descr="PHAB_logo_4C_no_t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72200"/>
            <a:ext cx="609600" cy="533400"/>
          </a:xfrm>
          <a:prstGeom prst="rect">
            <a:avLst/>
          </a:prstGeom>
          <a:noFill/>
        </p:spPr>
      </p:pic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8"/>
          <p:cNvSpPr>
            <a:spLocks noChangeArrowheads="1"/>
          </p:cNvSpPr>
          <p:nvPr userDrawn="1"/>
        </p:nvSpPr>
        <p:spPr bwMode="auto">
          <a:xfrm>
            <a:off x="7772400" y="457200"/>
            <a:ext cx="914400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9"/>
          <p:cNvSpPr>
            <a:spLocks noChangeArrowheads="1"/>
          </p:cNvSpPr>
          <p:nvPr userDrawn="1"/>
        </p:nvSpPr>
        <p:spPr bwMode="auto">
          <a:xfrm>
            <a:off x="8382000" y="990600"/>
            <a:ext cx="609600" cy="3810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10"/>
          <p:cNvSpPr>
            <a:spLocks noChangeArrowheads="1"/>
          </p:cNvSpPr>
          <p:nvPr userDrawn="1"/>
        </p:nvSpPr>
        <p:spPr bwMode="auto">
          <a:xfrm>
            <a:off x="8763000" y="457200"/>
            <a:ext cx="228600" cy="457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7889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52400" y="1219200"/>
            <a:ext cx="8077200" cy="3886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2438400" y="152400"/>
            <a:ext cx="6553200" cy="9144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52400" y="5257800"/>
            <a:ext cx="5334000" cy="14478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8382000" y="1219200"/>
            <a:ext cx="609600" cy="3886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152400" y="152400"/>
            <a:ext cx="2133600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5638800" y="5257800"/>
            <a:ext cx="3352800" cy="1447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381000" y="1447800"/>
            <a:ext cx="7772400" cy="35052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2F3B54"/>
                </a:solidFill>
              </a:rPr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6545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685800" y="609600"/>
            <a:ext cx="7086600" cy="990600"/>
          </a:xfrm>
        </p:spPr>
        <p:txBody>
          <a:bodyPr/>
          <a:lstStyle/>
          <a:p>
            <a:pPr algn="l"/>
            <a:r>
              <a:rPr lang="en-US" sz="4000" smtClean="0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 userDrawn="1">
            <p:ph type="body" idx="4294967295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838200" y="6172200"/>
            <a:ext cx="81534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1" name="Picture 6" descr="PHAB_logo_4C_no_t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72200"/>
            <a:ext cx="609600" cy="533400"/>
          </a:xfrm>
          <a:prstGeom prst="rect">
            <a:avLst/>
          </a:prstGeom>
          <a:noFill/>
        </p:spPr>
      </p:pic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8"/>
          <p:cNvSpPr>
            <a:spLocks noChangeArrowheads="1"/>
          </p:cNvSpPr>
          <p:nvPr userDrawn="1"/>
        </p:nvSpPr>
        <p:spPr bwMode="auto">
          <a:xfrm>
            <a:off x="7772400" y="457200"/>
            <a:ext cx="914400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9"/>
          <p:cNvSpPr>
            <a:spLocks noChangeArrowheads="1"/>
          </p:cNvSpPr>
          <p:nvPr userDrawn="1"/>
        </p:nvSpPr>
        <p:spPr bwMode="auto">
          <a:xfrm>
            <a:off x="8382000" y="990600"/>
            <a:ext cx="609600" cy="3810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10"/>
          <p:cNvSpPr>
            <a:spLocks noChangeArrowheads="1"/>
          </p:cNvSpPr>
          <p:nvPr userDrawn="1"/>
        </p:nvSpPr>
        <p:spPr bwMode="auto">
          <a:xfrm>
            <a:off x="8763000" y="457200"/>
            <a:ext cx="228600" cy="457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109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685800" y="609600"/>
            <a:ext cx="7086600" cy="990600"/>
          </a:xfrm>
        </p:spPr>
        <p:txBody>
          <a:bodyPr/>
          <a:lstStyle/>
          <a:p>
            <a:pPr algn="l"/>
            <a:r>
              <a:rPr lang="en-US" sz="4000" smtClean="0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 userDrawn="1">
            <p:ph type="body" idx="4294967295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838200" y="6172200"/>
            <a:ext cx="81534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1" name="Picture 6" descr="PHAB_logo_4C_no_t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72200"/>
            <a:ext cx="609600" cy="533400"/>
          </a:xfrm>
          <a:prstGeom prst="rect">
            <a:avLst/>
          </a:prstGeom>
          <a:noFill/>
        </p:spPr>
      </p:pic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8"/>
          <p:cNvSpPr>
            <a:spLocks noChangeArrowheads="1"/>
          </p:cNvSpPr>
          <p:nvPr userDrawn="1"/>
        </p:nvSpPr>
        <p:spPr bwMode="auto">
          <a:xfrm>
            <a:off x="7772400" y="457200"/>
            <a:ext cx="914400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9"/>
          <p:cNvSpPr>
            <a:spLocks noChangeArrowheads="1"/>
          </p:cNvSpPr>
          <p:nvPr userDrawn="1"/>
        </p:nvSpPr>
        <p:spPr bwMode="auto">
          <a:xfrm>
            <a:off x="8382000" y="990600"/>
            <a:ext cx="609600" cy="3810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10"/>
          <p:cNvSpPr>
            <a:spLocks noChangeArrowheads="1"/>
          </p:cNvSpPr>
          <p:nvPr userDrawn="1"/>
        </p:nvSpPr>
        <p:spPr bwMode="auto">
          <a:xfrm>
            <a:off x="8763000" y="457200"/>
            <a:ext cx="228600" cy="457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536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685800" y="609600"/>
            <a:ext cx="7086600" cy="990600"/>
          </a:xfrm>
        </p:spPr>
        <p:txBody>
          <a:bodyPr/>
          <a:lstStyle/>
          <a:p>
            <a:pPr algn="l"/>
            <a:r>
              <a:rPr lang="en-US" sz="4000" smtClean="0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 userDrawn="1">
            <p:ph type="body" idx="4294967295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838200" y="6172200"/>
            <a:ext cx="81534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1" name="Picture 6" descr="PHAB_logo_4C_no_t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72200"/>
            <a:ext cx="609600" cy="533400"/>
          </a:xfrm>
          <a:prstGeom prst="rect">
            <a:avLst/>
          </a:prstGeom>
          <a:noFill/>
        </p:spPr>
      </p:pic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8"/>
          <p:cNvSpPr>
            <a:spLocks noChangeArrowheads="1"/>
          </p:cNvSpPr>
          <p:nvPr userDrawn="1"/>
        </p:nvSpPr>
        <p:spPr bwMode="auto">
          <a:xfrm>
            <a:off x="7772400" y="457200"/>
            <a:ext cx="914400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9"/>
          <p:cNvSpPr>
            <a:spLocks noChangeArrowheads="1"/>
          </p:cNvSpPr>
          <p:nvPr userDrawn="1"/>
        </p:nvSpPr>
        <p:spPr bwMode="auto">
          <a:xfrm>
            <a:off x="8382000" y="990600"/>
            <a:ext cx="609600" cy="3810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10"/>
          <p:cNvSpPr>
            <a:spLocks noChangeArrowheads="1"/>
          </p:cNvSpPr>
          <p:nvPr userDrawn="1"/>
        </p:nvSpPr>
        <p:spPr bwMode="auto">
          <a:xfrm>
            <a:off x="8763000" y="457200"/>
            <a:ext cx="228600" cy="457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9341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685800" y="609600"/>
            <a:ext cx="7086600" cy="990600"/>
          </a:xfrm>
        </p:spPr>
        <p:txBody>
          <a:bodyPr/>
          <a:lstStyle/>
          <a:p>
            <a:pPr algn="l"/>
            <a:r>
              <a:rPr lang="en-US" sz="4000" smtClean="0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 userDrawn="1">
            <p:ph type="body" idx="4294967295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838200" y="6172200"/>
            <a:ext cx="81534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1" name="Picture 6" descr="PHAB_logo_4C_no_t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72200"/>
            <a:ext cx="609600" cy="533400"/>
          </a:xfrm>
          <a:prstGeom prst="rect">
            <a:avLst/>
          </a:prstGeom>
          <a:noFill/>
        </p:spPr>
      </p:pic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8"/>
          <p:cNvSpPr>
            <a:spLocks noChangeArrowheads="1"/>
          </p:cNvSpPr>
          <p:nvPr userDrawn="1"/>
        </p:nvSpPr>
        <p:spPr bwMode="auto">
          <a:xfrm>
            <a:off x="7772400" y="457200"/>
            <a:ext cx="914400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9"/>
          <p:cNvSpPr>
            <a:spLocks noChangeArrowheads="1"/>
          </p:cNvSpPr>
          <p:nvPr userDrawn="1"/>
        </p:nvSpPr>
        <p:spPr bwMode="auto">
          <a:xfrm>
            <a:off x="8382000" y="990600"/>
            <a:ext cx="609600" cy="3810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10"/>
          <p:cNvSpPr>
            <a:spLocks noChangeArrowheads="1"/>
          </p:cNvSpPr>
          <p:nvPr userDrawn="1"/>
        </p:nvSpPr>
        <p:spPr bwMode="auto">
          <a:xfrm>
            <a:off x="8763000" y="457200"/>
            <a:ext cx="228600" cy="457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623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685800" y="609600"/>
            <a:ext cx="7086600" cy="990600"/>
          </a:xfrm>
        </p:spPr>
        <p:txBody>
          <a:bodyPr/>
          <a:lstStyle/>
          <a:p>
            <a:pPr algn="l"/>
            <a:r>
              <a:rPr lang="en-US" sz="4000" smtClean="0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 userDrawn="1">
            <p:ph type="body" idx="4294967295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838200" y="6172200"/>
            <a:ext cx="81534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1" name="Picture 6" descr="PHAB_logo_4C_no_t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72200"/>
            <a:ext cx="609600" cy="533400"/>
          </a:xfrm>
          <a:prstGeom prst="rect">
            <a:avLst/>
          </a:prstGeom>
          <a:noFill/>
        </p:spPr>
      </p:pic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8"/>
          <p:cNvSpPr>
            <a:spLocks noChangeArrowheads="1"/>
          </p:cNvSpPr>
          <p:nvPr userDrawn="1"/>
        </p:nvSpPr>
        <p:spPr bwMode="auto">
          <a:xfrm>
            <a:off x="7772400" y="457200"/>
            <a:ext cx="914400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9"/>
          <p:cNvSpPr>
            <a:spLocks noChangeArrowheads="1"/>
          </p:cNvSpPr>
          <p:nvPr userDrawn="1"/>
        </p:nvSpPr>
        <p:spPr bwMode="auto">
          <a:xfrm>
            <a:off x="8382000" y="990600"/>
            <a:ext cx="609600" cy="3810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10"/>
          <p:cNvSpPr>
            <a:spLocks noChangeArrowheads="1"/>
          </p:cNvSpPr>
          <p:nvPr userDrawn="1"/>
        </p:nvSpPr>
        <p:spPr bwMode="auto">
          <a:xfrm>
            <a:off x="8763000" y="457200"/>
            <a:ext cx="228600" cy="457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34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685800" y="609600"/>
            <a:ext cx="7086600" cy="990600"/>
          </a:xfrm>
        </p:spPr>
        <p:txBody>
          <a:bodyPr/>
          <a:lstStyle/>
          <a:p>
            <a:pPr algn="l"/>
            <a:r>
              <a:rPr lang="en-US" sz="4000" smtClean="0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 userDrawn="1">
            <p:ph type="body" idx="4294967295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838200" y="6172200"/>
            <a:ext cx="81534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1" name="Picture 6" descr="PHAB_logo_4C_no_t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72200"/>
            <a:ext cx="609600" cy="533400"/>
          </a:xfrm>
          <a:prstGeom prst="rect">
            <a:avLst/>
          </a:prstGeom>
          <a:noFill/>
        </p:spPr>
      </p:pic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8"/>
          <p:cNvSpPr>
            <a:spLocks noChangeArrowheads="1"/>
          </p:cNvSpPr>
          <p:nvPr userDrawn="1"/>
        </p:nvSpPr>
        <p:spPr bwMode="auto">
          <a:xfrm>
            <a:off x="7772400" y="457200"/>
            <a:ext cx="914400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9"/>
          <p:cNvSpPr>
            <a:spLocks noChangeArrowheads="1"/>
          </p:cNvSpPr>
          <p:nvPr userDrawn="1"/>
        </p:nvSpPr>
        <p:spPr bwMode="auto">
          <a:xfrm>
            <a:off x="8382000" y="990600"/>
            <a:ext cx="609600" cy="3810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10"/>
          <p:cNvSpPr>
            <a:spLocks noChangeArrowheads="1"/>
          </p:cNvSpPr>
          <p:nvPr userDrawn="1"/>
        </p:nvSpPr>
        <p:spPr bwMode="auto">
          <a:xfrm>
            <a:off x="8763000" y="457200"/>
            <a:ext cx="228600" cy="457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7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B24FDA-05D4-483E-8F35-590678D7F922}" type="datetimeFigureOut">
              <a:rPr lang="en-US" smtClean="0"/>
              <a:pPr/>
              <a:t>6/11/2012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A0DF1-8BCD-4800-A216-82AE7DBB8C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685800" y="609600"/>
            <a:ext cx="7086600" cy="990600"/>
          </a:xfrm>
        </p:spPr>
        <p:txBody>
          <a:bodyPr/>
          <a:lstStyle/>
          <a:p>
            <a:pPr algn="l"/>
            <a:r>
              <a:rPr lang="en-US" sz="4000" smtClean="0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 userDrawn="1">
            <p:ph type="body" idx="4294967295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838200" y="6172200"/>
            <a:ext cx="81534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1" name="Picture 6" descr="PHAB_logo_4C_no_t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72200"/>
            <a:ext cx="609600" cy="533400"/>
          </a:xfrm>
          <a:prstGeom prst="rect">
            <a:avLst/>
          </a:prstGeom>
          <a:noFill/>
        </p:spPr>
      </p:pic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8"/>
          <p:cNvSpPr>
            <a:spLocks noChangeArrowheads="1"/>
          </p:cNvSpPr>
          <p:nvPr userDrawn="1"/>
        </p:nvSpPr>
        <p:spPr bwMode="auto">
          <a:xfrm>
            <a:off x="7772400" y="457200"/>
            <a:ext cx="914400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9"/>
          <p:cNvSpPr>
            <a:spLocks noChangeArrowheads="1"/>
          </p:cNvSpPr>
          <p:nvPr userDrawn="1"/>
        </p:nvSpPr>
        <p:spPr bwMode="auto">
          <a:xfrm>
            <a:off x="8382000" y="990600"/>
            <a:ext cx="609600" cy="3810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10"/>
          <p:cNvSpPr>
            <a:spLocks noChangeArrowheads="1"/>
          </p:cNvSpPr>
          <p:nvPr userDrawn="1"/>
        </p:nvSpPr>
        <p:spPr bwMode="auto">
          <a:xfrm>
            <a:off x="8763000" y="457200"/>
            <a:ext cx="228600" cy="457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1971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685800" y="609600"/>
            <a:ext cx="7086600" cy="990600"/>
          </a:xfrm>
        </p:spPr>
        <p:txBody>
          <a:bodyPr/>
          <a:lstStyle/>
          <a:p>
            <a:pPr algn="l"/>
            <a:r>
              <a:rPr lang="en-US" sz="4000" smtClean="0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 userDrawn="1">
            <p:ph type="body" idx="4294967295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838200" y="6172200"/>
            <a:ext cx="81534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1" name="Picture 6" descr="PHAB_logo_4C_no_t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72200"/>
            <a:ext cx="609600" cy="533400"/>
          </a:xfrm>
          <a:prstGeom prst="rect">
            <a:avLst/>
          </a:prstGeom>
          <a:noFill/>
        </p:spPr>
      </p:pic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8"/>
          <p:cNvSpPr>
            <a:spLocks noChangeArrowheads="1"/>
          </p:cNvSpPr>
          <p:nvPr userDrawn="1"/>
        </p:nvSpPr>
        <p:spPr bwMode="auto">
          <a:xfrm>
            <a:off x="7772400" y="457200"/>
            <a:ext cx="914400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9"/>
          <p:cNvSpPr>
            <a:spLocks noChangeArrowheads="1"/>
          </p:cNvSpPr>
          <p:nvPr userDrawn="1"/>
        </p:nvSpPr>
        <p:spPr bwMode="auto">
          <a:xfrm>
            <a:off x="8382000" y="990600"/>
            <a:ext cx="609600" cy="3810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10"/>
          <p:cNvSpPr>
            <a:spLocks noChangeArrowheads="1"/>
          </p:cNvSpPr>
          <p:nvPr userDrawn="1"/>
        </p:nvSpPr>
        <p:spPr bwMode="auto">
          <a:xfrm>
            <a:off x="8763000" y="457200"/>
            <a:ext cx="228600" cy="457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846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52400" y="1219200"/>
            <a:ext cx="8077200" cy="3886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2438400" y="152400"/>
            <a:ext cx="6553200" cy="9144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52400" y="5257800"/>
            <a:ext cx="5334000" cy="14478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8382000" y="1219200"/>
            <a:ext cx="609600" cy="3886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152400" y="152400"/>
            <a:ext cx="2133600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5638800" y="5257800"/>
            <a:ext cx="3352800" cy="1447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381000" y="1447800"/>
            <a:ext cx="7772400" cy="35052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2F3B54"/>
                </a:solidFill>
              </a:rPr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00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685800" y="609600"/>
            <a:ext cx="7086600" cy="990600"/>
          </a:xfrm>
        </p:spPr>
        <p:txBody>
          <a:bodyPr/>
          <a:lstStyle/>
          <a:p>
            <a:pPr algn="l"/>
            <a:r>
              <a:rPr lang="en-US" sz="4000" smtClean="0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 userDrawn="1">
            <p:ph type="body" idx="4294967295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838200" y="6172200"/>
            <a:ext cx="81534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1" name="Picture 6" descr="PHAB_logo_4C_no_t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72200"/>
            <a:ext cx="609600" cy="533400"/>
          </a:xfrm>
          <a:prstGeom prst="rect">
            <a:avLst/>
          </a:prstGeom>
          <a:noFill/>
        </p:spPr>
      </p:pic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8"/>
          <p:cNvSpPr>
            <a:spLocks noChangeArrowheads="1"/>
          </p:cNvSpPr>
          <p:nvPr userDrawn="1"/>
        </p:nvSpPr>
        <p:spPr bwMode="auto">
          <a:xfrm>
            <a:off x="7772400" y="457200"/>
            <a:ext cx="914400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9"/>
          <p:cNvSpPr>
            <a:spLocks noChangeArrowheads="1"/>
          </p:cNvSpPr>
          <p:nvPr userDrawn="1"/>
        </p:nvSpPr>
        <p:spPr bwMode="auto">
          <a:xfrm>
            <a:off x="8382000" y="990600"/>
            <a:ext cx="609600" cy="3810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10"/>
          <p:cNvSpPr>
            <a:spLocks noChangeArrowheads="1"/>
          </p:cNvSpPr>
          <p:nvPr userDrawn="1"/>
        </p:nvSpPr>
        <p:spPr bwMode="auto">
          <a:xfrm>
            <a:off x="8763000" y="457200"/>
            <a:ext cx="228600" cy="457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8786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685800" y="609600"/>
            <a:ext cx="7086600" cy="990600"/>
          </a:xfrm>
        </p:spPr>
        <p:txBody>
          <a:bodyPr/>
          <a:lstStyle/>
          <a:p>
            <a:pPr algn="l"/>
            <a:r>
              <a:rPr lang="en-US" sz="4000" smtClean="0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 userDrawn="1">
            <p:ph type="body" idx="4294967295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838200" y="6172200"/>
            <a:ext cx="81534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1" name="Picture 6" descr="PHAB_logo_4C_no_t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72200"/>
            <a:ext cx="609600" cy="533400"/>
          </a:xfrm>
          <a:prstGeom prst="rect">
            <a:avLst/>
          </a:prstGeom>
          <a:noFill/>
        </p:spPr>
      </p:pic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8"/>
          <p:cNvSpPr>
            <a:spLocks noChangeArrowheads="1"/>
          </p:cNvSpPr>
          <p:nvPr userDrawn="1"/>
        </p:nvSpPr>
        <p:spPr bwMode="auto">
          <a:xfrm>
            <a:off x="7772400" y="457200"/>
            <a:ext cx="914400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9"/>
          <p:cNvSpPr>
            <a:spLocks noChangeArrowheads="1"/>
          </p:cNvSpPr>
          <p:nvPr userDrawn="1"/>
        </p:nvSpPr>
        <p:spPr bwMode="auto">
          <a:xfrm>
            <a:off x="8382000" y="990600"/>
            <a:ext cx="609600" cy="3810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10"/>
          <p:cNvSpPr>
            <a:spLocks noChangeArrowheads="1"/>
          </p:cNvSpPr>
          <p:nvPr userDrawn="1"/>
        </p:nvSpPr>
        <p:spPr bwMode="auto">
          <a:xfrm>
            <a:off x="8763000" y="457200"/>
            <a:ext cx="228600" cy="457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8299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52400" y="1219200"/>
            <a:ext cx="8077200" cy="3886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2438400" y="152400"/>
            <a:ext cx="6553200" cy="9144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52400" y="5257800"/>
            <a:ext cx="5334000" cy="14478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8382000" y="1219200"/>
            <a:ext cx="609600" cy="3886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152400" y="152400"/>
            <a:ext cx="2133600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5638800" y="5257800"/>
            <a:ext cx="3352800" cy="1447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381000" y="1447800"/>
            <a:ext cx="7772400" cy="35052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2F3B54"/>
                </a:solidFill>
              </a:rPr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614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685800" y="609600"/>
            <a:ext cx="7086600" cy="990600"/>
          </a:xfrm>
        </p:spPr>
        <p:txBody>
          <a:bodyPr/>
          <a:lstStyle/>
          <a:p>
            <a:pPr algn="l"/>
            <a:r>
              <a:rPr lang="en-US" sz="4000" smtClean="0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 userDrawn="1">
            <p:ph type="body" idx="4294967295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838200" y="6172200"/>
            <a:ext cx="81534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1" name="Picture 6" descr="PHAB_logo_4C_no_t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72200"/>
            <a:ext cx="609600" cy="533400"/>
          </a:xfrm>
          <a:prstGeom prst="rect">
            <a:avLst/>
          </a:prstGeom>
          <a:noFill/>
        </p:spPr>
      </p:pic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8"/>
          <p:cNvSpPr>
            <a:spLocks noChangeArrowheads="1"/>
          </p:cNvSpPr>
          <p:nvPr userDrawn="1"/>
        </p:nvSpPr>
        <p:spPr bwMode="auto">
          <a:xfrm>
            <a:off x="7772400" y="457200"/>
            <a:ext cx="914400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9"/>
          <p:cNvSpPr>
            <a:spLocks noChangeArrowheads="1"/>
          </p:cNvSpPr>
          <p:nvPr userDrawn="1"/>
        </p:nvSpPr>
        <p:spPr bwMode="auto">
          <a:xfrm>
            <a:off x="8382000" y="990600"/>
            <a:ext cx="609600" cy="3810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10"/>
          <p:cNvSpPr>
            <a:spLocks noChangeArrowheads="1"/>
          </p:cNvSpPr>
          <p:nvPr userDrawn="1"/>
        </p:nvSpPr>
        <p:spPr bwMode="auto">
          <a:xfrm>
            <a:off x="8763000" y="457200"/>
            <a:ext cx="228600" cy="457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7999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685800" y="609600"/>
            <a:ext cx="7086600" cy="990600"/>
          </a:xfrm>
        </p:spPr>
        <p:txBody>
          <a:bodyPr/>
          <a:lstStyle/>
          <a:p>
            <a:pPr algn="l"/>
            <a:r>
              <a:rPr lang="en-US" sz="4000" smtClean="0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 userDrawn="1">
            <p:ph type="body" idx="4294967295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838200" y="6172200"/>
            <a:ext cx="81534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1" name="Picture 6" descr="PHAB_logo_4C_no_t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72200"/>
            <a:ext cx="609600" cy="533400"/>
          </a:xfrm>
          <a:prstGeom prst="rect">
            <a:avLst/>
          </a:prstGeom>
          <a:noFill/>
        </p:spPr>
      </p:pic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8"/>
          <p:cNvSpPr>
            <a:spLocks noChangeArrowheads="1"/>
          </p:cNvSpPr>
          <p:nvPr userDrawn="1"/>
        </p:nvSpPr>
        <p:spPr bwMode="auto">
          <a:xfrm>
            <a:off x="7772400" y="457200"/>
            <a:ext cx="914400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9"/>
          <p:cNvSpPr>
            <a:spLocks noChangeArrowheads="1"/>
          </p:cNvSpPr>
          <p:nvPr userDrawn="1"/>
        </p:nvSpPr>
        <p:spPr bwMode="auto">
          <a:xfrm>
            <a:off x="8382000" y="990600"/>
            <a:ext cx="609600" cy="3810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10"/>
          <p:cNvSpPr>
            <a:spLocks noChangeArrowheads="1"/>
          </p:cNvSpPr>
          <p:nvPr userDrawn="1"/>
        </p:nvSpPr>
        <p:spPr bwMode="auto">
          <a:xfrm>
            <a:off x="8763000" y="457200"/>
            <a:ext cx="228600" cy="457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958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152400" y="1219200"/>
            <a:ext cx="8077200" cy="3886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2438400" y="152400"/>
            <a:ext cx="6553200" cy="9144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152400" y="5257800"/>
            <a:ext cx="5334000" cy="14478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8382000" y="1219200"/>
            <a:ext cx="609600" cy="3886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152400" y="152400"/>
            <a:ext cx="2133600" cy="914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5638800" y="5257800"/>
            <a:ext cx="3352800" cy="1447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381000" y="1447800"/>
            <a:ext cx="7772400" cy="35052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2F3B54"/>
                </a:solidFill>
              </a:rPr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1534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685800" y="609600"/>
            <a:ext cx="7086600" cy="990600"/>
          </a:xfrm>
        </p:spPr>
        <p:txBody>
          <a:bodyPr/>
          <a:lstStyle/>
          <a:p>
            <a:pPr algn="l"/>
            <a:r>
              <a:rPr lang="en-US" sz="4000" smtClean="0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 userDrawn="1">
            <p:ph type="body" idx="4294967295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838200" y="6172200"/>
            <a:ext cx="81534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1" name="Picture 6" descr="PHAB_logo_4C_no_t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72200"/>
            <a:ext cx="609600" cy="533400"/>
          </a:xfrm>
          <a:prstGeom prst="rect">
            <a:avLst/>
          </a:prstGeom>
          <a:noFill/>
        </p:spPr>
      </p:pic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8"/>
          <p:cNvSpPr>
            <a:spLocks noChangeArrowheads="1"/>
          </p:cNvSpPr>
          <p:nvPr userDrawn="1"/>
        </p:nvSpPr>
        <p:spPr bwMode="auto">
          <a:xfrm>
            <a:off x="7772400" y="457200"/>
            <a:ext cx="914400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9"/>
          <p:cNvSpPr>
            <a:spLocks noChangeArrowheads="1"/>
          </p:cNvSpPr>
          <p:nvPr userDrawn="1"/>
        </p:nvSpPr>
        <p:spPr bwMode="auto">
          <a:xfrm>
            <a:off x="8382000" y="990600"/>
            <a:ext cx="609600" cy="3810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10"/>
          <p:cNvSpPr>
            <a:spLocks noChangeArrowheads="1"/>
          </p:cNvSpPr>
          <p:nvPr userDrawn="1"/>
        </p:nvSpPr>
        <p:spPr bwMode="auto">
          <a:xfrm>
            <a:off x="8763000" y="457200"/>
            <a:ext cx="228600" cy="457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96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B24FDA-05D4-483E-8F35-590678D7F922}" type="datetimeFigureOut">
              <a:rPr lang="en-US" smtClean="0"/>
              <a:pPr/>
              <a:t>6/11/2012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A0DF1-8BCD-4800-A216-82AE7DBB8C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685800" y="609600"/>
            <a:ext cx="7086600" cy="990600"/>
          </a:xfrm>
        </p:spPr>
        <p:txBody>
          <a:bodyPr/>
          <a:lstStyle/>
          <a:p>
            <a:pPr algn="l"/>
            <a:r>
              <a:rPr lang="en-US" sz="4000" smtClean="0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 userDrawn="1">
            <p:ph type="body" idx="4294967295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838200" y="6172200"/>
            <a:ext cx="81534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1" name="Picture 6" descr="PHAB_logo_4C_no_t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72200"/>
            <a:ext cx="609600" cy="533400"/>
          </a:xfrm>
          <a:prstGeom prst="rect">
            <a:avLst/>
          </a:prstGeom>
          <a:noFill/>
        </p:spPr>
      </p:pic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8"/>
          <p:cNvSpPr>
            <a:spLocks noChangeArrowheads="1"/>
          </p:cNvSpPr>
          <p:nvPr userDrawn="1"/>
        </p:nvSpPr>
        <p:spPr bwMode="auto">
          <a:xfrm>
            <a:off x="7772400" y="457200"/>
            <a:ext cx="914400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9"/>
          <p:cNvSpPr>
            <a:spLocks noChangeArrowheads="1"/>
          </p:cNvSpPr>
          <p:nvPr userDrawn="1"/>
        </p:nvSpPr>
        <p:spPr bwMode="auto">
          <a:xfrm>
            <a:off x="8382000" y="990600"/>
            <a:ext cx="609600" cy="3810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10"/>
          <p:cNvSpPr>
            <a:spLocks noChangeArrowheads="1"/>
          </p:cNvSpPr>
          <p:nvPr userDrawn="1"/>
        </p:nvSpPr>
        <p:spPr bwMode="auto">
          <a:xfrm>
            <a:off x="8763000" y="457200"/>
            <a:ext cx="228600" cy="457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525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 userDrawn="1">
            <p:ph type="title"/>
          </p:nvPr>
        </p:nvSpPr>
        <p:spPr>
          <a:xfrm>
            <a:off x="685800" y="609600"/>
            <a:ext cx="7086600" cy="990600"/>
          </a:xfrm>
        </p:spPr>
        <p:txBody>
          <a:bodyPr/>
          <a:lstStyle/>
          <a:p>
            <a:pPr algn="l"/>
            <a:r>
              <a:rPr lang="en-US" sz="4000" smtClean="0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 userDrawn="1">
            <p:ph type="body" idx="4294967295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auto">
          <a:xfrm>
            <a:off x="838200" y="6172200"/>
            <a:ext cx="8153400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1" name="Picture 6" descr="PHAB_logo_4C_no_ta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172200"/>
            <a:ext cx="609600" cy="533400"/>
          </a:xfrm>
          <a:prstGeom prst="rect">
            <a:avLst/>
          </a:prstGeom>
          <a:noFill/>
        </p:spPr>
      </p:pic>
      <p:sp>
        <p:nvSpPr>
          <p:cNvPr id="22" name="Rectangle 7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Rectangle 8"/>
          <p:cNvSpPr>
            <a:spLocks noChangeArrowheads="1"/>
          </p:cNvSpPr>
          <p:nvPr userDrawn="1"/>
        </p:nvSpPr>
        <p:spPr bwMode="auto">
          <a:xfrm>
            <a:off x="7772400" y="457200"/>
            <a:ext cx="914400" cy="457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Rectangle 9"/>
          <p:cNvSpPr>
            <a:spLocks noChangeArrowheads="1"/>
          </p:cNvSpPr>
          <p:nvPr userDrawn="1"/>
        </p:nvSpPr>
        <p:spPr bwMode="auto">
          <a:xfrm>
            <a:off x="8382000" y="990600"/>
            <a:ext cx="609600" cy="381000"/>
          </a:xfrm>
          <a:prstGeom prst="rect">
            <a:avLst/>
          </a:prstGeom>
          <a:solidFill>
            <a:srgbClr val="313B5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Rectangle 10"/>
          <p:cNvSpPr>
            <a:spLocks noChangeArrowheads="1"/>
          </p:cNvSpPr>
          <p:nvPr userDrawn="1"/>
        </p:nvSpPr>
        <p:spPr bwMode="auto">
          <a:xfrm>
            <a:off x="8763000" y="457200"/>
            <a:ext cx="228600" cy="4572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635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0920-D2F7-4E05-8049-602FE5A593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6/11/2012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552F2-963B-4AE8-B3D3-FB483879BF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9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B24FDA-05D4-483E-8F35-590678D7F922}" type="datetimeFigureOut">
              <a:rPr lang="en-US" smtClean="0"/>
              <a:pPr/>
              <a:t>6/11/2012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A0DF1-8BCD-4800-A216-82AE7DBB8C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B24FDA-05D4-483E-8F35-590678D7F922}" type="datetimeFigureOut">
              <a:rPr lang="en-US" smtClean="0"/>
              <a:pPr/>
              <a:t>6/11/2012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A0DF1-8BCD-4800-A216-82AE7DBB8C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B24FDA-05D4-483E-8F35-590678D7F922}" type="datetimeFigureOut">
              <a:rPr lang="en-US" smtClean="0"/>
              <a:pPr/>
              <a:t>6/11/2012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A0DF1-8BCD-4800-A216-82AE7DBB8C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B24FDA-05D4-483E-8F35-590678D7F922}" type="datetimeFigureOut">
              <a:rPr lang="en-US" smtClean="0"/>
              <a:pPr/>
              <a:t>6/11/2012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A0DF1-8BCD-4800-A216-82AE7DBB8C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1B24FDA-05D4-483E-8F35-590678D7F922}" type="datetimeFigureOut">
              <a:rPr lang="en-US" smtClean="0"/>
              <a:pPr/>
              <a:t>6/11/2012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1EA0DF1-8BCD-4800-A216-82AE7DBB8C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72" r:id="rId24"/>
    <p:sldLayoutId id="2147483776" r:id="rId25"/>
    <p:sldLayoutId id="2147483777" r:id="rId26"/>
    <p:sldLayoutId id="2147483778" r:id="rId27"/>
    <p:sldLayoutId id="2147483779" r:id="rId28"/>
    <p:sldLayoutId id="2147483780" r:id="rId29"/>
    <p:sldLayoutId id="2147483781" r:id="rId30"/>
    <p:sldLayoutId id="2147483782" r:id="rId31"/>
    <p:sldLayoutId id="2147483783" r:id="rId32"/>
    <p:sldLayoutId id="2147483785" r:id="rId33"/>
    <p:sldLayoutId id="2147483786" r:id="rId34"/>
    <p:sldLayoutId id="2147483788" r:id="rId35"/>
    <p:sldLayoutId id="2147483790" r:id="rId36"/>
    <p:sldLayoutId id="2147483792" r:id="rId37"/>
    <p:sldLayoutId id="2147483794" r:id="rId38"/>
    <p:sldLayoutId id="2147483796" r:id="rId39"/>
    <p:sldLayoutId id="2147483798" r:id="rId40"/>
    <p:sldLayoutId id="2147483800" r:id="rId41"/>
    <p:sldLayoutId id="2147483802" r:id="rId42"/>
    <p:sldLayoutId id="2147483803" r:id="rId43"/>
    <p:sldLayoutId id="2147483804" r:id="rId44"/>
    <p:sldLayoutId id="2147483805" r:id="rId45"/>
    <p:sldLayoutId id="2147483806" r:id="rId46"/>
    <p:sldLayoutId id="2147483807" r:id="rId47"/>
    <p:sldLayoutId id="2147483809" r:id="rId48"/>
    <p:sldLayoutId id="2147483810" r:id="rId49"/>
    <p:sldLayoutId id="2147483811" r:id="rId50"/>
    <p:sldLayoutId id="2147483812" r:id="rId5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-1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4850920-D2F7-4E05-8049-602FE5A593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6/11/2012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7552F2-963B-4AE8-B3D3-FB483879BF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ヒラギノ角ゴ Pro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01170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.bin"/><Relationship Id="rId4" Type="http://schemas.openxmlformats.org/officeDocument/2006/relationships/hyperlink" Target="http://www.phaboard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xfrm>
            <a:off x="304800" y="5029200"/>
            <a:ext cx="8534400" cy="152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David Stone, Education Specialist</a:t>
            </a:r>
          </a:p>
          <a:p>
            <a:r>
              <a:rPr lang="en-US" sz="2800" b="1" dirty="0" smtClean="0"/>
              <a:t>NIHB Public Health Summit</a:t>
            </a:r>
          </a:p>
          <a:p>
            <a:r>
              <a:rPr lang="en-US" sz="2800" dirty="0" smtClean="0"/>
              <a:t>May 31, </a:t>
            </a:r>
            <a:r>
              <a:rPr lang="en-US" sz="2800" dirty="0"/>
              <a:t>2012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73381" y="914400"/>
            <a:ext cx="5905500" cy="3775323"/>
          </a:xfrm>
        </p:spPr>
        <p:txBody>
          <a:bodyPr/>
          <a:lstStyle/>
          <a:p>
            <a:r>
              <a:rPr lang="en-US" sz="4800" b="1" dirty="0" smtClean="0"/>
              <a:t>Partners in Accreditation: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_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3600" dirty="0" smtClean="0"/>
              <a:t>Supporting Tribal Health Departments for Public Health Accreditation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5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086600" cy="9906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5293"/>
                </a:solidFill>
              </a:rPr>
              <a:t>Initial Steps</a:t>
            </a:r>
            <a:endParaRPr lang="en-US" sz="4000" b="1" dirty="0">
              <a:solidFill>
                <a:srgbClr val="00529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775293" y="1447800"/>
            <a:ext cx="7259782" cy="4419600"/>
          </a:xfrm>
        </p:spPr>
        <p:txBody>
          <a:bodyPr/>
          <a:lstStyle/>
          <a:p>
            <a:pPr lvl="0">
              <a:buClr>
                <a:srgbClr val="A1B950"/>
              </a:buClr>
            </a:pPr>
            <a:r>
              <a:rPr lang="en-US" dirty="0" smtClean="0"/>
              <a:t>Get the department organized</a:t>
            </a:r>
          </a:p>
          <a:p>
            <a:pPr lvl="0">
              <a:buClr>
                <a:srgbClr val="A1B950"/>
              </a:buClr>
            </a:pPr>
            <a:r>
              <a:rPr lang="en-US" dirty="0" smtClean="0"/>
              <a:t>Educate about accreditation</a:t>
            </a:r>
          </a:p>
          <a:p>
            <a:pPr lvl="0">
              <a:buClr>
                <a:srgbClr val="A1B950"/>
              </a:buClr>
            </a:pPr>
            <a:r>
              <a:rPr lang="en-US" dirty="0" smtClean="0"/>
              <a:t>Learn the Standards &amp; Measures</a:t>
            </a:r>
          </a:p>
          <a:p>
            <a:pPr lvl="0">
              <a:buClr>
                <a:srgbClr val="A1B950"/>
              </a:buClr>
            </a:pPr>
            <a:r>
              <a:rPr lang="en-US" dirty="0" smtClean="0"/>
              <a:t>Understand the process</a:t>
            </a:r>
          </a:p>
          <a:p>
            <a:pPr lvl="0">
              <a:buClr>
                <a:srgbClr val="92D050"/>
              </a:buClr>
            </a:pPr>
            <a:endParaRPr lang="en-US" dirty="0" smtClean="0"/>
          </a:p>
          <a:p>
            <a:pPr>
              <a:buClr>
                <a:srgbClr val="00B050"/>
              </a:buClr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508074"/>
            <a:ext cx="1714500" cy="25879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38045" y="6578906"/>
            <a:ext cx="4541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Source:Balaraman</a:t>
            </a:r>
            <a:r>
              <a:rPr lang="en-US" sz="1200" dirty="0" smtClean="0"/>
              <a:t>, </a:t>
            </a:r>
            <a:r>
              <a:rPr lang="en-US" sz="1200" dirty="0"/>
              <a:t>FreeDigitalPhotos.net</a:t>
            </a:r>
          </a:p>
        </p:txBody>
      </p:sp>
    </p:spTree>
    <p:extLst>
      <p:ext uri="{BB962C8B-B14F-4D97-AF65-F5344CB8AC3E}">
        <p14:creationId xmlns:p14="http://schemas.microsoft.com/office/powerpoint/2010/main" val="424353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endParaRPr lang="en-US" sz="6000" b="1" dirty="0">
              <a:solidFill>
                <a:schemeClr val="tx2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747"/>
            <a:ext cx="8915400" cy="67429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62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5293"/>
                </a:solidFill>
              </a:rPr>
              <a:t>Framework of the Standards</a:t>
            </a:r>
            <a:endParaRPr lang="en-US" sz="4000" b="1" dirty="0">
              <a:solidFill>
                <a:srgbClr val="005293"/>
              </a:solidFill>
            </a:endParaRPr>
          </a:p>
        </p:txBody>
      </p:sp>
      <p:sp>
        <p:nvSpPr>
          <p:cNvPr id="8" name="Rectangle 4"/>
          <p:cNvSpPr>
            <a:spLocks noGrp="1"/>
          </p:cNvSpPr>
          <p:nvPr>
            <p:ph type="body" idx="4294967295"/>
          </p:nvPr>
        </p:nvSpPr>
        <p:spPr bwMode="auto">
          <a:xfrm>
            <a:off x="6858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/>
          <a:lstStyle/>
          <a:p>
            <a:pPr marL="307975" indent="-307975" defTabSz="822325" eaLnBrk="0" hangingPunct="0">
              <a:lnSpc>
                <a:spcPct val="150000"/>
              </a:lnSpc>
              <a:spcBef>
                <a:spcPct val="20000"/>
              </a:spcBef>
              <a:buNone/>
              <a:tabLst>
                <a:tab pos="2286000" algn="l"/>
              </a:tabLst>
            </a:pPr>
            <a:r>
              <a:rPr lang="en-US" sz="2900" dirty="0" smtClean="0"/>
              <a:t>Domains</a:t>
            </a:r>
          </a:p>
          <a:p>
            <a:pPr marL="307975" indent="-307975" defTabSz="822325" eaLnBrk="0" hangingPunct="0">
              <a:lnSpc>
                <a:spcPct val="150000"/>
              </a:lnSpc>
              <a:buNone/>
            </a:pPr>
            <a:r>
              <a:rPr lang="en-US" sz="2900" dirty="0"/>
              <a:t>	</a:t>
            </a:r>
            <a:r>
              <a:rPr lang="en-US" sz="2900" dirty="0" smtClean="0"/>
              <a:t>	    Standards					</a:t>
            </a:r>
            <a:r>
              <a:rPr lang="en-US" sz="2900" dirty="0"/>
              <a:t>	</a:t>
            </a:r>
            <a:r>
              <a:rPr lang="en-US" sz="2900" dirty="0" smtClean="0"/>
              <a:t>			Measures		</a:t>
            </a:r>
            <a:r>
              <a:rPr lang="en-US" sz="2900" dirty="0"/>
              <a:t>		</a:t>
            </a:r>
            <a:r>
              <a:rPr lang="en-US" sz="2900" dirty="0" smtClean="0"/>
              <a:t>			</a:t>
            </a:r>
            <a:r>
              <a:rPr lang="en-US" sz="2900" dirty="0"/>
              <a:t> </a:t>
            </a:r>
            <a:r>
              <a:rPr lang="en-US" sz="2900" dirty="0" smtClean="0"/>
              <a:t> 		   Documentation</a:t>
            </a:r>
          </a:p>
          <a:p>
            <a:pPr marL="307975" indent="-307975" defTabSz="822325" eaLnBrk="0" hangingPunct="0">
              <a:lnSpc>
                <a:spcPct val="150000"/>
              </a:lnSpc>
              <a:spcBef>
                <a:spcPct val="20000"/>
              </a:spcBef>
              <a:buNone/>
            </a:pPr>
            <a:r>
              <a:rPr lang="en-US" sz="2900" dirty="0"/>
              <a:t>	</a:t>
            </a:r>
            <a:r>
              <a:rPr lang="en-US" sz="2900" dirty="0" smtClean="0"/>
              <a:t>					</a:t>
            </a:r>
            <a:r>
              <a:rPr lang="en-US" sz="2900" dirty="0"/>
              <a:t> </a:t>
            </a:r>
            <a:r>
              <a:rPr lang="en-US" sz="2900" dirty="0" smtClean="0"/>
              <a:t>    Guidance</a:t>
            </a:r>
            <a:endParaRPr lang="en-US" sz="2900" dirty="0"/>
          </a:p>
        </p:txBody>
      </p:sp>
      <p:sp>
        <p:nvSpPr>
          <p:cNvPr id="3" name="Bent Arrow 2"/>
          <p:cNvSpPr/>
          <p:nvPr/>
        </p:nvSpPr>
        <p:spPr bwMode="auto">
          <a:xfrm flipV="1">
            <a:off x="2209800" y="3566345"/>
            <a:ext cx="813816" cy="361101"/>
          </a:xfrm>
          <a:prstGeom prst="bentArrow">
            <a:avLst>
              <a:gd name="adj1" fmla="val 27675"/>
              <a:gd name="adj2" fmla="val 25000"/>
              <a:gd name="adj3" fmla="val 25000"/>
              <a:gd name="adj4" fmla="val 43750"/>
            </a:avLst>
          </a:prstGeom>
          <a:solidFill>
            <a:srgbClr val="00529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6"/>
              </a:solidFill>
              <a:effectLst/>
              <a:latin typeface="Arial" charset="0"/>
              <a:ea typeface="ヒラギノ角ゴ Pro W3" pitchFamily="-16" charset="-128"/>
            </a:endParaRPr>
          </a:p>
        </p:txBody>
      </p:sp>
      <p:sp>
        <p:nvSpPr>
          <p:cNvPr id="14" name="Bent Arrow 13"/>
          <p:cNvSpPr/>
          <p:nvPr/>
        </p:nvSpPr>
        <p:spPr bwMode="auto">
          <a:xfrm flipV="1">
            <a:off x="951195" y="2886152"/>
            <a:ext cx="813816" cy="361101"/>
          </a:xfrm>
          <a:prstGeom prst="bentArrow">
            <a:avLst>
              <a:gd name="adj1" fmla="val 27675"/>
              <a:gd name="adj2" fmla="val 25000"/>
              <a:gd name="adj3" fmla="val 25000"/>
              <a:gd name="adj4" fmla="val 43750"/>
            </a:avLst>
          </a:prstGeom>
          <a:solidFill>
            <a:srgbClr val="00529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6"/>
              </a:solidFill>
              <a:effectLst/>
              <a:latin typeface="Arial" charset="0"/>
              <a:ea typeface="ヒラギノ角ゴ Pro W3" pitchFamily="-16" charset="-128"/>
            </a:endParaRPr>
          </a:p>
        </p:txBody>
      </p:sp>
      <p:sp>
        <p:nvSpPr>
          <p:cNvPr id="15" name="Bent Arrow 14"/>
          <p:cNvSpPr/>
          <p:nvPr/>
        </p:nvSpPr>
        <p:spPr bwMode="auto">
          <a:xfrm flipV="1">
            <a:off x="4406103" y="5026564"/>
            <a:ext cx="813816" cy="361101"/>
          </a:xfrm>
          <a:prstGeom prst="bentArrow">
            <a:avLst>
              <a:gd name="adj1" fmla="val 27675"/>
              <a:gd name="adj2" fmla="val 25000"/>
              <a:gd name="adj3" fmla="val 25000"/>
              <a:gd name="adj4" fmla="val 43750"/>
            </a:avLst>
          </a:prstGeom>
          <a:solidFill>
            <a:srgbClr val="00529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6"/>
              </a:solidFill>
              <a:effectLst/>
              <a:latin typeface="Arial" charset="0"/>
              <a:ea typeface="ヒラギノ角ゴ Pro W3" pitchFamily="-16" charset="-128"/>
            </a:endParaRPr>
          </a:p>
        </p:txBody>
      </p:sp>
      <p:sp>
        <p:nvSpPr>
          <p:cNvPr id="16" name="Bent Arrow 15"/>
          <p:cNvSpPr/>
          <p:nvPr/>
        </p:nvSpPr>
        <p:spPr bwMode="auto">
          <a:xfrm flipV="1">
            <a:off x="3352800" y="4239745"/>
            <a:ext cx="813816" cy="361101"/>
          </a:xfrm>
          <a:prstGeom prst="bentArrow">
            <a:avLst>
              <a:gd name="adj1" fmla="val 27675"/>
              <a:gd name="adj2" fmla="val 25000"/>
              <a:gd name="adj3" fmla="val 25000"/>
              <a:gd name="adj4" fmla="val 43750"/>
            </a:avLst>
          </a:prstGeom>
          <a:solidFill>
            <a:srgbClr val="005293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accent6"/>
              </a:solidFill>
              <a:effectLst/>
              <a:latin typeface="Arial" charset="0"/>
              <a:ea typeface="ヒラギノ角ゴ Pro W3" pitchFamily="-16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3600" y="2739422"/>
            <a:ext cx="213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7975" lvl="0" indent="-307975" algn="ctr" defTabSz="822325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000000"/>
                </a:solidFill>
              </a:rPr>
              <a:t>Significance &amp; Purpose</a:t>
            </a:r>
          </a:p>
        </p:txBody>
      </p:sp>
      <p:sp>
        <p:nvSpPr>
          <p:cNvPr id="6" name="Right Arrow 5"/>
          <p:cNvSpPr/>
          <p:nvPr/>
        </p:nvSpPr>
        <p:spPr bwMode="auto">
          <a:xfrm rot="9900251">
            <a:off x="5199663" y="3448448"/>
            <a:ext cx="1130591" cy="159546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74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rgbClr val="005293"/>
                </a:solidFill>
              </a:rPr>
              <a:t>The PHAB</a:t>
            </a:r>
            <a:br>
              <a:rPr lang="en-US" sz="6000" b="1" dirty="0" smtClean="0">
                <a:solidFill>
                  <a:srgbClr val="005293"/>
                </a:solidFill>
              </a:rPr>
            </a:br>
            <a:r>
              <a:rPr lang="en-US" sz="6000" b="1" dirty="0" smtClean="0">
                <a:solidFill>
                  <a:srgbClr val="005293"/>
                </a:solidFill>
              </a:rPr>
              <a:t>Accreditation</a:t>
            </a:r>
            <a:br>
              <a:rPr lang="en-US" sz="6000" b="1" dirty="0" smtClean="0">
                <a:solidFill>
                  <a:srgbClr val="005293"/>
                </a:solidFill>
              </a:rPr>
            </a:br>
            <a:r>
              <a:rPr lang="en-US" sz="6000" b="1" dirty="0" smtClean="0">
                <a:solidFill>
                  <a:srgbClr val="005293"/>
                </a:solidFill>
              </a:rPr>
              <a:t>Process</a:t>
            </a:r>
            <a:endParaRPr lang="en-US" sz="6000" b="1" dirty="0">
              <a:solidFill>
                <a:srgbClr val="005293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7952">
            <a:off x="10390632" y="1411784"/>
            <a:ext cx="265820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42" r="16623"/>
          <a:stretch/>
        </p:blipFill>
        <p:spPr>
          <a:xfrm>
            <a:off x="5867401" y="1981200"/>
            <a:ext cx="2231572" cy="27336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28037" y="6324600"/>
            <a:ext cx="4541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jscreationzs</a:t>
            </a:r>
            <a:r>
              <a:rPr lang="en-US" sz="1200" dirty="0"/>
              <a:t>, FreeDigitalPhotos.net</a:t>
            </a:r>
          </a:p>
        </p:txBody>
      </p:sp>
    </p:spTree>
    <p:extLst>
      <p:ext uri="{BB962C8B-B14F-4D97-AF65-F5344CB8AC3E}">
        <p14:creationId xmlns:p14="http://schemas.microsoft.com/office/powerpoint/2010/main" val="188333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 txBox="1">
            <a:spLocks/>
          </p:cNvSpPr>
          <p:nvPr/>
        </p:nvSpPr>
        <p:spPr>
          <a:xfrm>
            <a:off x="762000" y="1084217"/>
            <a:ext cx="38100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sz="2800" dirty="0" smtClean="0"/>
              <a:t>1. Pre-application</a:t>
            </a:r>
          </a:p>
          <a:p>
            <a:pPr lvl="1">
              <a:buFontTx/>
              <a:buNone/>
            </a:pPr>
            <a:r>
              <a:rPr lang="en-US" sz="1800" dirty="0" smtClean="0"/>
              <a:t>Applicant prepares and assesses readiness, informs PHAB of its intent to apply (SOI)</a:t>
            </a:r>
          </a:p>
          <a:p>
            <a:pPr>
              <a:buFontTx/>
              <a:buNone/>
            </a:pPr>
            <a:r>
              <a:rPr lang="en-US" sz="2800" dirty="0" smtClean="0"/>
              <a:t>2. Application</a:t>
            </a:r>
          </a:p>
          <a:p>
            <a:pPr lvl="1">
              <a:buFontTx/>
              <a:buNone/>
            </a:pPr>
            <a:r>
              <a:rPr lang="en-US" sz="1800" dirty="0" smtClean="0"/>
              <a:t>Applicant submits application and pre-requisites and receives training</a:t>
            </a:r>
          </a:p>
          <a:p>
            <a:pPr>
              <a:buFontTx/>
              <a:buNone/>
            </a:pPr>
            <a:r>
              <a:rPr lang="en-US" dirty="0" smtClean="0"/>
              <a:t>3</a:t>
            </a:r>
            <a:r>
              <a:rPr lang="en-US" sz="2800" dirty="0" smtClean="0"/>
              <a:t>. Documentation        Selection and Submission</a:t>
            </a:r>
          </a:p>
          <a:p>
            <a:pPr lvl="1">
              <a:buFontTx/>
              <a:buNone/>
            </a:pPr>
            <a:r>
              <a:rPr lang="en-US" sz="1800" dirty="0" smtClean="0"/>
              <a:t>Applicant gathers and submits documentation</a:t>
            </a:r>
          </a:p>
          <a:p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4724400" y="1295400"/>
            <a:ext cx="3962400" cy="4800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2800" dirty="0" smtClean="0"/>
              <a:t>4. Site Visit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800" dirty="0" smtClean="0"/>
              <a:t>	Documentation review, site visit and site visit report </a:t>
            </a:r>
          </a:p>
          <a:p>
            <a:pPr marL="400050" indent="-400050">
              <a:buFontTx/>
              <a:buNone/>
              <a:defRPr/>
            </a:pPr>
            <a:r>
              <a:rPr lang="en-US" sz="2800" dirty="0" smtClean="0"/>
              <a:t>5. Accreditation Decisions</a:t>
            </a:r>
          </a:p>
          <a:p>
            <a:pPr marL="457200" indent="4763">
              <a:buFontTx/>
              <a:buNone/>
              <a:defRPr/>
            </a:pPr>
            <a:r>
              <a:rPr lang="en-US" sz="1800" dirty="0" smtClean="0"/>
              <a:t>PHAB Accreditation Committee determines accreditation status:</a:t>
            </a:r>
          </a:p>
          <a:p>
            <a:pPr marL="914400" indent="-452438">
              <a:buFontTx/>
              <a:buNone/>
              <a:defRPr/>
            </a:pPr>
            <a:r>
              <a:rPr lang="en-US" sz="1800" dirty="0" smtClean="0"/>
              <a:t>	Accredited (5 years)</a:t>
            </a:r>
          </a:p>
          <a:p>
            <a:pPr marL="914400" indent="-452438">
              <a:buFontTx/>
              <a:buNone/>
              <a:defRPr/>
            </a:pPr>
            <a:r>
              <a:rPr lang="en-US" sz="1800" dirty="0" smtClean="0"/>
              <a:t>	or Not Accredited</a:t>
            </a:r>
          </a:p>
          <a:p>
            <a:pPr>
              <a:buFontTx/>
              <a:buNone/>
              <a:defRPr/>
            </a:pPr>
            <a:r>
              <a:rPr lang="en-US" sz="2800" dirty="0" smtClean="0"/>
              <a:t>6. Reports</a:t>
            </a:r>
          </a:p>
          <a:p>
            <a:pPr>
              <a:buFontTx/>
              <a:buNone/>
              <a:defRPr/>
            </a:pPr>
            <a:r>
              <a:rPr lang="en-US" sz="1800" dirty="0" smtClean="0"/>
              <a:t>	Annual progress reports</a:t>
            </a:r>
          </a:p>
          <a:p>
            <a:pPr>
              <a:buFontTx/>
              <a:buNone/>
              <a:defRPr/>
            </a:pPr>
            <a:r>
              <a:rPr lang="en-US" sz="2800" dirty="0" smtClean="0"/>
              <a:t>7. Reaccreditation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52400" y="304800"/>
            <a:ext cx="7848600" cy="914400"/>
          </a:xfrm>
        </p:spPr>
        <p:txBody>
          <a:bodyPr/>
          <a:lstStyle/>
          <a:p>
            <a:r>
              <a:rPr lang="en-US" b="1" dirty="0" smtClean="0">
                <a:solidFill>
                  <a:srgbClr val="0068AD"/>
                </a:solidFill>
              </a:rPr>
              <a:t>Accreditation Seven Steps</a:t>
            </a:r>
            <a:endParaRPr lang="en-US" b="1" dirty="0">
              <a:solidFill>
                <a:srgbClr val="0068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9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5293"/>
                </a:solidFill>
              </a:rPr>
              <a:t>Step 1 - Pre-application</a:t>
            </a:r>
            <a:endParaRPr lang="en-US" sz="4000" b="1" dirty="0">
              <a:solidFill>
                <a:srgbClr val="00529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Clr>
                <a:srgbClr val="A1B950"/>
              </a:buClr>
            </a:pPr>
            <a:r>
              <a:rPr lang="en-US" dirty="0" smtClean="0"/>
              <a:t>Determine Eligibility</a:t>
            </a:r>
          </a:p>
          <a:p>
            <a:pPr>
              <a:buClr>
                <a:srgbClr val="A1B950"/>
              </a:buClr>
            </a:pPr>
            <a:r>
              <a:rPr lang="en-US" dirty="0" smtClean="0"/>
              <a:t>Readiness Checklists</a:t>
            </a:r>
          </a:p>
          <a:p>
            <a:pPr>
              <a:buClr>
                <a:srgbClr val="A1B950"/>
              </a:buClr>
            </a:pPr>
            <a:r>
              <a:rPr lang="en-US" dirty="0" smtClean="0"/>
              <a:t>Online Orientation</a:t>
            </a:r>
          </a:p>
          <a:p>
            <a:pPr>
              <a:buClr>
                <a:srgbClr val="A1B950"/>
              </a:buClr>
            </a:pPr>
            <a:r>
              <a:rPr lang="en-US" dirty="0" smtClean="0"/>
              <a:t>Register on</a:t>
            </a:r>
          </a:p>
          <a:p>
            <a:pPr>
              <a:buClr>
                <a:srgbClr val="A1B950"/>
              </a:buClr>
            </a:pPr>
            <a:r>
              <a:rPr lang="en-US" dirty="0" smtClean="0"/>
              <a:t>Statement of Intent (SOI)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771" y="3875314"/>
            <a:ext cx="1371600" cy="340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7" r="12728"/>
          <a:stretch/>
        </p:blipFill>
        <p:spPr>
          <a:xfrm>
            <a:off x="7391401" y="4513012"/>
            <a:ext cx="1480457" cy="15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7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5293"/>
                </a:solidFill>
              </a:rPr>
              <a:t>Step 2 - Application</a:t>
            </a:r>
            <a:endParaRPr lang="en-US" sz="4000" b="1" dirty="0">
              <a:solidFill>
                <a:srgbClr val="00529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Clr>
                <a:srgbClr val="A1B950"/>
              </a:buClr>
            </a:pPr>
            <a:r>
              <a:rPr lang="en-US" dirty="0" smtClean="0"/>
              <a:t>Three prerequisites</a:t>
            </a:r>
          </a:p>
          <a:p>
            <a:pPr>
              <a:buClr>
                <a:srgbClr val="A1B950"/>
              </a:buClr>
            </a:pPr>
            <a:r>
              <a:rPr lang="en-US" dirty="0" smtClean="0"/>
              <a:t>Letter of support</a:t>
            </a:r>
          </a:p>
          <a:p>
            <a:pPr>
              <a:buClr>
                <a:srgbClr val="A1B950"/>
              </a:buClr>
            </a:pPr>
            <a:r>
              <a:rPr lang="en-US" dirty="0" smtClean="0"/>
              <a:t>Electronic signature</a:t>
            </a:r>
          </a:p>
          <a:p>
            <a:pPr>
              <a:buClr>
                <a:srgbClr val="A1B950"/>
              </a:buClr>
            </a:pPr>
            <a:r>
              <a:rPr lang="en-US" dirty="0" smtClean="0"/>
              <a:t>Eligibility to apply</a:t>
            </a:r>
          </a:p>
          <a:p>
            <a:pPr>
              <a:buClr>
                <a:srgbClr val="A1B950"/>
              </a:buClr>
            </a:pPr>
            <a:r>
              <a:rPr lang="en-US" dirty="0" smtClean="0"/>
              <a:t>Applicant training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7" r="12728"/>
          <a:stretch/>
        </p:blipFill>
        <p:spPr>
          <a:xfrm>
            <a:off x="7391401" y="4513012"/>
            <a:ext cx="1480457" cy="15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8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5293"/>
                </a:solidFill>
              </a:rPr>
              <a:t>Step 3 - Documentation</a:t>
            </a:r>
            <a:endParaRPr lang="en-US" sz="4000" b="1" dirty="0">
              <a:solidFill>
                <a:srgbClr val="00529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7" r="12728"/>
          <a:stretch/>
        </p:blipFill>
        <p:spPr>
          <a:xfrm>
            <a:off x="7391401" y="4513012"/>
            <a:ext cx="1480457" cy="156112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935243"/>
            <a:ext cx="1524000" cy="32924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Clr>
                <a:srgbClr val="A1B950"/>
              </a:buClr>
            </a:pPr>
            <a:r>
              <a:rPr lang="en-US" dirty="0"/>
              <a:t>Must be </a:t>
            </a:r>
            <a:r>
              <a:rPr lang="en-US" dirty="0" smtClean="0"/>
              <a:t>complete within </a:t>
            </a:r>
            <a:r>
              <a:rPr lang="en-US" dirty="0"/>
              <a:t>12 months </a:t>
            </a:r>
            <a:endParaRPr lang="en-US" dirty="0" smtClean="0"/>
          </a:p>
          <a:p>
            <a:pPr>
              <a:buClr>
                <a:srgbClr val="A1B950"/>
              </a:buClr>
            </a:pPr>
            <a:r>
              <a:rPr lang="en-US" dirty="0" smtClean="0"/>
              <a:t>Use </a:t>
            </a:r>
            <a:r>
              <a:rPr lang="en-US" dirty="0"/>
              <a:t>guidance in the Standards &amp; Measures document</a:t>
            </a:r>
          </a:p>
          <a:p>
            <a:pPr>
              <a:buClr>
                <a:srgbClr val="A1B950"/>
              </a:buClr>
            </a:pPr>
            <a:r>
              <a:rPr lang="en-US" dirty="0"/>
              <a:t>All staff may play a role</a:t>
            </a:r>
          </a:p>
          <a:p>
            <a:pPr>
              <a:buClr>
                <a:srgbClr val="A1B950"/>
              </a:buClr>
            </a:pPr>
            <a:r>
              <a:rPr lang="en-US" dirty="0"/>
              <a:t>PHAB conducts a </a:t>
            </a:r>
            <a:r>
              <a:rPr lang="en-US" dirty="0" smtClean="0"/>
              <a:t>review</a:t>
            </a:r>
            <a:endParaRPr lang="en-US" dirty="0"/>
          </a:p>
          <a:p>
            <a:pPr>
              <a:buClr>
                <a:srgbClr val="A1B950"/>
              </a:buClr>
            </a:pPr>
            <a:r>
              <a:rPr lang="en-US" dirty="0" smtClean="0"/>
              <a:t>Completed online through </a:t>
            </a:r>
          </a:p>
          <a:p>
            <a:pPr>
              <a:buClr>
                <a:srgbClr val="A1B950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7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5293"/>
                </a:solidFill>
              </a:rPr>
              <a:t>Step 4 - Site Visit</a:t>
            </a:r>
            <a:endParaRPr lang="en-US" sz="4000" b="1" dirty="0">
              <a:solidFill>
                <a:srgbClr val="00529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Clr>
                <a:srgbClr val="A1B950"/>
              </a:buClr>
            </a:pPr>
            <a:r>
              <a:rPr lang="en-US" dirty="0" smtClean="0"/>
              <a:t>Conducted by trained peer reviewers</a:t>
            </a:r>
          </a:p>
          <a:p>
            <a:pPr>
              <a:buClr>
                <a:srgbClr val="A1B950"/>
              </a:buClr>
            </a:pPr>
            <a:r>
              <a:rPr lang="en-US" dirty="0" smtClean="0"/>
              <a:t>Teams of 3 to 4 with a team chair who will manage the site visit</a:t>
            </a:r>
          </a:p>
          <a:p>
            <a:pPr>
              <a:buClr>
                <a:srgbClr val="A1B950"/>
              </a:buClr>
            </a:pPr>
            <a:r>
              <a:rPr lang="en-US" dirty="0" smtClean="0"/>
              <a:t>Site visit scheduled at a practical and agreed upon time</a:t>
            </a:r>
          </a:p>
          <a:p>
            <a:pPr>
              <a:buClr>
                <a:srgbClr val="A1B950"/>
              </a:buClr>
            </a:pPr>
            <a:r>
              <a:rPr lang="en-US" dirty="0" smtClean="0"/>
              <a:t>2-3 days with set agenda</a:t>
            </a:r>
          </a:p>
          <a:p>
            <a:pPr>
              <a:buClr>
                <a:srgbClr val="A1B950"/>
              </a:buClr>
            </a:pPr>
            <a:r>
              <a:rPr lang="en-US" dirty="0" smtClean="0"/>
              <a:t>Report due 2 weeks after visit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7" r="12728"/>
          <a:stretch/>
        </p:blipFill>
        <p:spPr>
          <a:xfrm>
            <a:off x="7391401" y="4513012"/>
            <a:ext cx="1480457" cy="15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8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5293"/>
                </a:solidFill>
              </a:rPr>
              <a:t>Step 5 - Accreditation Decision</a:t>
            </a:r>
            <a:endParaRPr lang="en-US" sz="4000" b="1" dirty="0">
              <a:solidFill>
                <a:srgbClr val="00529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Clr>
                <a:srgbClr val="A1B950"/>
              </a:buClr>
            </a:pPr>
            <a:r>
              <a:rPr lang="en-US" dirty="0" smtClean="0"/>
              <a:t>Written notification to health department</a:t>
            </a:r>
          </a:p>
          <a:p>
            <a:pPr>
              <a:buClr>
                <a:srgbClr val="A1B950"/>
              </a:buClr>
            </a:pPr>
            <a:r>
              <a:rPr lang="en-US" dirty="0" smtClean="0"/>
              <a:t>Two possible decisions</a:t>
            </a:r>
          </a:p>
          <a:p>
            <a:pPr lvl="1">
              <a:buClr>
                <a:srgbClr val="A1B950"/>
              </a:buClr>
            </a:pPr>
            <a:r>
              <a:rPr lang="en-US" dirty="0" smtClean="0"/>
              <a:t>Accredited or Not accredited</a:t>
            </a:r>
          </a:p>
          <a:p>
            <a:pPr>
              <a:buClr>
                <a:srgbClr val="A1B950"/>
              </a:buClr>
            </a:pPr>
            <a:r>
              <a:rPr lang="en-US" dirty="0" smtClean="0"/>
              <a:t>Accreditation lasts 5 years</a:t>
            </a:r>
          </a:p>
          <a:p>
            <a:pPr>
              <a:buClr>
                <a:srgbClr val="A1B950"/>
              </a:buClr>
            </a:pPr>
            <a:r>
              <a:rPr lang="en-US" dirty="0" smtClean="0"/>
              <a:t>If not accredited, </a:t>
            </a:r>
            <a:br>
              <a:rPr lang="en-US" dirty="0" smtClean="0"/>
            </a:br>
            <a:r>
              <a:rPr lang="en-US" dirty="0" smtClean="0"/>
              <a:t>Accreditation Action Plan due         within 90 days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7" r="12728"/>
          <a:stretch/>
        </p:blipFill>
        <p:spPr>
          <a:xfrm>
            <a:off x="7391401" y="4513012"/>
            <a:ext cx="1480457" cy="156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4157">
            <a:off x="6939432" y="4248349"/>
            <a:ext cx="1785441" cy="156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552" y="381000"/>
            <a:ext cx="7086600" cy="9906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5293"/>
                </a:solidFill>
              </a:rPr>
              <a:t>Session Objectives</a:t>
            </a:r>
            <a:endParaRPr lang="en-US" sz="4000" b="1" dirty="0">
              <a:solidFill>
                <a:srgbClr val="00529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1" y="1905001"/>
            <a:ext cx="8219295" cy="4221163"/>
          </a:xfrm>
        </p:spPr>
        <p:txBody>
          <a:bodyPr/>
          <a:lstStyle/>
          <a:p>
            <a:pPr marL="0" indent="0">
              <a:buClr>
                <a:schemeClr val="tx2">
                  <a:lumMod val="40000"/>
                  <a:lumOff val="60000"/>
                </a:schemeClr>
              </a:buClr>
              <a:buNone/>
            </a:pPr>
            <a:r>
              <a:rPr lang="en-US" sz="2800" dirty="0" smtClean="0"/>
              <a:t>At the end of the session, participants will be able to:</a:t>
            </a:r>
          </a:p>
          <a:p>
            <a:pPr>
              <a:buClr>
                <a:srgbClr val="A1B950"/>
              </a:buClr>
            </a:pPr>
            <a:r>
              <a:rPr lang="en-US" sz="2800" dirty="0"/>
              <a:t>List the seven </a:t>
            </a:r>
            <a:r>
              <a:rPr lang="en-US" sz="2800" dirty="0" smtClean="0"/>
              <a:t>steps in </a:t>
            </a:r>
            <a:r>
              <a:rPr lang="en-US" sz="2800" dirty="0"/>
              <a:t>the </a:t>
            </a:r>
            <a:r>
              <a:rPr lang="en-US" sz="2800" dirty="0" smtClean="0"/>
              <a:t>accreditation </a:t>
            </a:r>
            <a:r>
              <a:rPr lang="en-US" sz="2800" dirty="0"/>
              <a:t>process</a:t>
            </a:r>
            <a:r>
              <a:rPr lang="en-US" sz="2800" dirty="0" smtClean="0"/>
              <a:t>.</a:t>
            </a:r>
          </a:p>
          <a:p>
            <a:pPr>
              <a:buClr>
                <a:srgbClr val="A1B950"/>
              </a:buClr>
            </a:pPr>
            <a:r>
              <a:rPr lang="en-US" sz="2800" dirty="0"/>
              <a:t>Describe </a:t>
            </a:r>
            <a:r>
              <a:rPr lang="en-US" sz="2800" dirty="0" smtClean="0"/>
              <a:t>at least three </a:t>
            </a:r>
            <a:r>
              <a:rPr lang="en-US" sz="2800" dirty="0"/>
              <a:t>ways </a:t>
            </a:r>
            <a:r>
              <a:rPr lang="en-US" sz="2800" dirty="0" smtClean="0"/>
              <a:t>Tribal Health Departments can support their communities through accreditation.</a:t>
            </a:r>
          </a:p>
          <a:p>
            <a:pPr>
              <a:buClr>
                <a:srgbClr val="A1B950"/>
              </a:buClr>
            </a:pPr>
            <a:r>
              <a:rPr lang="en-US" sz="2800" dirty="0"/>
              <a:t>Explain the </a:t>
            </a:r>
            <a:r>
              <a:rPr lang="en-US" sz="2800" dirty="0" smtClean="0"/>
              <a:t>link between quality       improvement and accreditation.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22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7" r="12728"/>
          <a:stretch/>
        </p:blipFill>
        <p:spPr>
          <a:xfrm>
            <a:off x="7391401" y="4513012"/>
            <a:ext cx="1480457" cy="1561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5293"/>
                </a:solidFill>
              </a:rPr>
              <a:t>Step 6 </a:t>
            </a:r>
            <a:r>
              <a:rPr lang="en-US" sz="4000" b="1" dirty="0">
                <a:solidFill>
                  <a:srgbClr val="005293"/>
                </a:solidFill>
              </a:rPr>
              <a:t>– Reports</a:t>
            </a:r>
            <a:br>
              <a:rPr lang="en-US" sz="4000" b="1" dirty="0">
                <a:solidFill>
                  <a:srgbClr val="005293"/>
                </a:solidFill>
              </a:rPr>
            </a:br>
            <a:r>
              <a:rPr lang="en-US" sz="4000" b="1" dirty="0">
                <a:solidFill>
                  <a:srgbClr val="005293"/>
                </a:solidFill>
              </a:rPr>
              <a:t>Step 7 - Reaccreditation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Clr>
                <a:srgbClr val="A1B950"/>
              </a:buClr>
            </a:pPr>
            <a:r>
              <a:rPr lang="en-US" dirty="0" smtClean="0"/>
              <a:t>Substantial changes</a:t>
            </a:r>
          </a:p>
          <a:p>
            <a:pPr>
              <a:buClr>
                <a:srgbClr val="A1B950"/>
              </a:buClr>
            </a:pPr>
            <a:r>
              <a:rPr lang="en-US" dirty="0" smtClean="0"/>
              <a:t>Lists how Opportunities for Improvement are being addressed</a:t>
            </a:r>
          </a:p>
          <a:p>
            <a:pPr>
              <a:buClr>
                <a:srgbClr val="A1B950"/>
              </a:buClr>
            </a:pPr>
            <a:r>
              <a:rPr lang="en-US" dirty="0"/>
              <a:t>Advance notice</a:t>
            </a:r>
          </a:p>
          <a:p>
            <a:pPr>
              <a:buClr>
                <a:srgbClr val="A1B950"/>
              </a:buClr>
            </a:pPr>
            <a:r>
              <a:rPr lang="en-US" dirty="0"/>
              <a:t>Must complete the full accreditation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6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20078015">
            <a:off x="164041" y="2204407"/>
            <a:ext cx="7772400" cy="14478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rgbClr val="005293"/>
                </a:solidFill>
              </a:rPr>
              <a:t>Why</a:t>
            </a:r>
            <a:br>
              <a:rPr lang="en-US" sz="6000" b="1" dirty="0" smtClean="0">
                <a:solidFill>
                  <a:srgbClr val="005293"/>
                </a:solidFill>
              </a:rPr>
            </a:br>
            <a:r>
              <a:rPr lang="en-US" sz="6000" b="1" dirty="0" smtClean="0">
                <a:solidFill>
                  <a:srgbClr val="005293"/>
                </a:solidFill>
              </a:rPr>
              <a:t>Accreditation? </a:t>
            </a:r>
            <a:br>
              <a:rPr lang="en-US" sz="6000" b="1" dirty="0" smtClean="0">
                <a:solidFill>
                  <a:srgbClr val="005293"/>
                </a:solidFill>
              </a:rPr>
            </a:br>
            <a:endParaRPr lang="en-US" sz="6000" b="1" dirty="0">
              <a:solidFill>
                <a:srgbClr val="00529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0" y="6379205"/>
            <a:ext cx="2743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</a:t>
            </a:r>
            <a:r>
              <a:rPr lang="en-US" sz="1050" dirty="0" err="1" smtClean="0"/>
              <a:t>Kozzi</a:t>
            </a:r>
            <a:r>
              <a:rPr lang="en-US" sz="1050" dirty="0" smtClean="0"/>
              <a:t> Images</a:t>
            </a:r>
            <a:endParaRPr lang="en-US" sz="10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195588"/>
            <a:ext cx="2749296" cy="390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8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7620000" cy="9144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68AD"/>
                </a:solidFill>
              </a:rPr>
              <a:t>Accreditation = Capacity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4294967295"/>
          </p:nvPr>
        </p:nvSpPr>
        <p:spPr>
          <a:xfrm>
            <a:off x="685800" y="1905000"/>
            <a:ext cx="7772400" cy="434340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A1B950"/>
              </a:buClr>
            </a:pPr>
            <a:r>
              <a:rPr lang="en-US" sz="2800" dirty="0" smtClean="0">
                <a:solidFill>
                  <a:schemeClr val="tx2"/>
                </a:solidFill>
              </a:rPr>
              <a:t>Engages the workforce</a:t>
            </a:r>
          </a:p>
          <a:p>
            <a:pPr>
              <a:buClr>
                <a:srgbClr val="A1B950"/>
              </a:buClr>
            </a:pPr>
            <a:r>
              <a:rPr lang="en-US" sz="2800" dirty="0" smtClean="0">
                <a:solidFill>
                  <a:schemeClr val="tx2"/>
                </a:solidFill>
              </a:rPr>
              <a:t>Builds and strengthens partnerships</a:t>
            </a:r>
          </a:p>
          <a:p>
            <a:pPr>
              <a:buClr>
                <a:srgbClr val="A1B950"/>
              </a:buClr>
            </a:pPr>
            <a:r>
              <a:rPr lang="en-US" sz="2800" dirty="0" smtClean="0">
                <a:solidFill>
                  <a:schemeClr val="tx2"/>
                </a:solidFill>
              </a:rPr>
              <a:t>Fosters performance improvement</a:t>
            </a:r>
          </a:p>
          <a:p>
            <a:pPr>
              <a:buClr>
                <a:srgbClr val="A1B950"/>
              </a:buClr>
            </a:pPr>
            <a:r>
              <a:rPr lang="en-US" sz="2800" dirty="0" smtClean="0">
                <a:solidFill>
                  <a:schemeClr val="tx2"/>
                </a:solidFill>
              </a:rPr>
              <a:t>Builds on the use of data and EBP</a:t>
            </a:r>
          </a:p>
          <a:p>
            <a:pPr>
              <a:buClr>
                <a:srgbClr val="A1B950"/>
              </a:buClr>
            </a:pPr>
            <a:r>
              <a:rPr lang="en-US" sz="2800" dirty="0" smtClean="0">
                <a:solidFill>
                  <a:schemeClr val="tx2"/>
                </a:solidFill>
              </a:rPr>
              <a:t>Provides evidence of accountable use of resources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76" y="4114800"/>
            <a:ext cx="1232390" cy="17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4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8462" y="1143000"/>
            <a:ext cx="7772400" cy="24384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rgbClr val="005293"/>
                </a:solidFill>
              </a:rPr>
              <a:t>Accreditation </a:t>
            </a:r>
            <a:br>
              <a:rPr lang="en-US" sz="6000" b="1" dirty="0" smtClean="0">
                <a:solidFill>
                  <a:srgbClr val="005293"/>
                </a:solidFill>
              </a:rPr>
            </a:br>
            <a:r>
              <a:rPr lang="en-US" sz="6000" b="1" dirty="0" smtClean="0">
                <a:solidFill>
                  <a:srgbClr val="005293"/>
                </a:solidFill>
              </a:rPr>
              <a:t>&amp; QI</a:t>
            </a:r>
            <a:endParaRPr lang="en-US" sz="6000" b="1" dirty="0">
              <a:solidFill>
                <a:srgbClr val="00529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90C6EC"/>
              </a:clrFrom>
              <a:clrTo>
                <a:srgbClr val="90C6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47800"/>
            <a:ext cx="3657600" cy="365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48400" y="6482571"/>
            <a:ext cx="4541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Miles, </a:t>
            </a:r>
            <a:r>
              <a:rPr lang="en-US" sz="1200" dirty="0"/>
              <a:t>FreeDigitalPhotos.net</a:t>
            </a:r>
          </a:p>
        </p:txBody>
      </p:sp>
    </p:spTree>
    <p:extLst>
      <p:ext uri="{BB962C8B-B14F-4D97-AF65-F5344CB8AC3E}">
        <p14:creationId xmlns:p14="http://schemas.microsoft.com/office/powerpoint/2010/main" val="35175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7543800" cy="1524000"/>
          </a:xfrm>
        </p:spPr>
        <p:txBody>
          <a:bodyPr/>
          <a:lstStyle/>
          <a:p>
            <a:r>
              <a:rPr lang="en-US" b="1" dirty="0" smtClean="0">
                <a:solidFill>
                  <a:srgbClr val="0068AD"/>
                </a:solidFill>
              </a:rPr>
              <a:t>QI is the Accreditation Cornerstone</a:t>
            </a:r>
            <a:endParaRPr lang="en-US" b="1" dirty="0">
              <a:solidFill>
                <a:srgbClr val="0068AD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81000" y="1943100"/>
            <a:ext cx="5334000" cy="3886200"/>
          </a:xfrm>
        </p:spPr>
        <p:txBody>
          <a:bodyPr/>
          <a:lstStyle/>
          <a:p>
            <a:pPr>
              <a:buNone/>
            </a:pPr>
            <a:r>
              <a:rPr lang="en-US" sz="2980" i="1" dirty="0" smtClean="0"/>
              <a:t>	</a:t>
            </a:r>
            <a:r>
              <a:rPr lang="en-US" sz="3600" i="1" dirty="0" smtClean="0"/>
              <a:t>Accreditation of the health department is one important step on the journey to creating a culture of quality improvement in public health.</a:t>
            </a:r>
            <a:endParaRPr lang="en-US" sz="36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90C6EC"/>
              </a:clrFrom>
              <a:clrTo>
                <a:srgbClr val="90C6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060065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1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7620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68AD"/>
                </a:solidFill>
              </a:rPr>
              <a:t>Transformation Through </a:t>
            </a:r>
            <a:br>
              <a:rPr lang="en-US" b="1" dirty="0" smtClean="0">
                <a:solidFill>
                  <a:srgbClr val="0068AD"/>
                </a:solidFill>
              </a:rPr>
            </a:br>
            <a:r>
              <a:rPr lang="en-US" b="1" dirty="0" smtClean="0">
                <a:solidFill>
                  <a:srgbClr val="0068AD"/>
                </a:solidFill>
              </a:rPr>
              <a:t>Accreditation and QI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4294967295"/>
          </p:nvPr>
        </p:nvSpPr>
        <p:spPr>
          <a:xfrm>
            <a:off x="685800" y="1905000"/>
            <a:ext cx="7772400" cy="434340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A1B950"/>
              </a:buClr>
            </a:pPr>
            <a:r>
              <a:rPr lang="en-US" sz="2800" dirty="0" smtClean="0">
                <a:solidFill>
                  <a:schemeClr val="tx2"/>
                </a:solidFill>
              </a:rPr>
              <a:t>Set focus on a vital few priorities</a:t>
            </a:r>
          </a:p>
          <a:p>
            <a:pPr>
              <a:buClr>
                <a:srgbClr val="A1B950"/>
              </a:buClr>
            </a:pPr>
            <a:r>
              <a:rPr lang="en-US" sz="2800" dirty="0" smtClean="0">
                <a:solidFill>
                  <a:schemeClr val="tx2"/>
                </a:solidFill>
              </a:rPr>
              <a:t>Create a sense of urgency for measurable results and a culture of quality</a:t>
            </a:r>
          </a:p>
          <a:p>
            <a:pPr>
              <a:buClr>
                <a:srgbClr val="A1B950"/>
              </a:buClr>
            </a:pPr>
            <a:r>
              <a:rPr lang="en-US" sz="2800" dirty="0" smtClean="0">
                <a:solidFill>
                  <a:schemeClr val="tx2"/>
                </a:solidFill>
              </a:rPr>
              <a:t>Engage every employee</a:t>
            </a:r>
          </a:p>
          <a:p>
            <a:pPr>
              <a:buClr>
                <a:srgbClr val="A1B950"/>
              </a:buClr>
            </a:pPr>
            <a:r>
              <a:rPr lang="en-US" sz="2800" dirty="0" smtClean="0">
                <a:solidFill>
                  <a:schemeClr val="tx2"/>
                </a:solidFill>
              </a:rPr>
              <a:t>Build QI time into daily workload</a:t>
            </a:r>
          </a:p>
          <a:p>
            <a:pPr>
              <a:buClr>
                <a:srgbClr val="A1B950"/>
              </a:buClr>
            </a:pPr>
            <a:r>
              <a:rPr lang="en-US" sz="2800" dirty="0" smtClean="0">
                <a:solidFill>
                  <a:schemeClr val="tx2"/>
                </a:solidFill>
              </a:rPr>
              <a:t>Adopt fact-based decision making</a:t>
            </a:r>
          </a:p>
          <a:p>
            <a:pPr>
              <a:buClr>
                <a:srgbClr val="A1B950"/>
              </a:buClr>
            </a:pPr>
            <a:r>
              <a:rPr lang="en-US" sz="2800" dirty="0" smtClean="0">
                <a:solidFill>
                  <a:schemeClr val="tx2"/>
                </a:solidFill>
              </a:rPr>
              <a:t>Ensures transparent accountability</a:t>
            </a:r>
          </a:p>
          <a:p>
            <a:pPr>
              <a:buClr>
                <a:srgbClr val="A1B950"/>
              </a:buClr>
            </a:pPr>
            <a:r>
              <a:rPr lang="en-US" sz="2800" dirty="0" smtClean="0">
                <a:solidFill>
                  <a:schemeClr val="tx2"/>
                </a:solidFill>
              </a:rPr>
              <a:t>Reward and celebrate progress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90C6EC"/>
              </a:clrFrom>
              <a:clrTo>
                <a:srgbClr val="90C6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060065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1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19600" y="1447800"/>
            <a:ext cx="3733800" cy="35052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5293"/>
                </a:solidFill>
              </a:rPr>
              <a:t>Current</a:t>
            </a:r>
            <a:br>
              <a:rPr lang="en-US" sz="6000" b="1" dirty="0" smtClean="0">
                <a:solidFill>
                  <a:srgbClr val="005293"/>
                </a:solidFill>
              </a:rPr>
            </a:br>
            <a:r>
              <a:rPr lang="en-US" sz="6000" b="1" dirty="0" smtClean="0">
                <a:solidFill>
                  <a:srgbClr val="005293"/>
                </a:solidFill>
              </a:rPr>
              <a:t>Status</a:t>
            </a:r>
            <a:br>
              <a:rPr lang="en-US" sz="6000" b="1" dirty="0" smtClean="0">
                <a:solidFill>
                  <a:srgbClr val="005293"/>
                </a:solidFill>
              </a:rPr>
            </a:br>
            <a:r>
              <a:rPr lang="en-US" sz="6000" b="1" dirty="0" smtClean="0">
                <a:solidFill>
                  <a:srgbClr val="005293"/>
                </a:solidFill>
              </a:rPr>
              <a:t>&amp; the</a:t>
            </a:r>
            <a:br>
              <a:rPr lang="en-US" sz="6000" b="1" dirty="0" smtClean="0">
                <a:solidFill>
                  <a:srgbClr val="005293"/>
                </a:solidFill>
              </a:rPr>
            </a:br>
            <a:r>
              <a:rPr lang="en-US" sz="6000" b="1" dirty="0" smtClean="0">
                <a:solidFill>
                  <a:srgbClr val="005293"/>
                </a:solidFill>
              </a:rPr>
              <a:t>Future</a:t>
            </a:r>
            <a:endParaRPr lang="en-US" sz="6000" b="1" dirty="0">
              <a:solidFill>
                <a:srgbClr val="00529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34A7D4"/>
              </a:clrFrom>
              <a:clrTo>
                <a:srgbClr val="34A7D4">
                  <a:alpha val="0"/>
                </a:srgbClr>
              </a:clrTo>
            </a:clrChange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712335" cy="3200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48400" y="6482571"/>
            <a:ext cx="45418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Source: Miles, </a:t>
            </a:r>
            <a:r>
              <a:rPr lang="en-US" sz="1200" dirty="0"/>
              <a:t>FreeDigitalPhotos.net</a:t>
            </a:r>
          </a:p>
        </p:txBody>
      </p:sp>
    </p:spTree>
    <p:extLst>
      <p:ext uri="{BB962C8B-B14F-4D97-AF65-F5344CB8AC3E}">
        <p14:creationId xmlns:p14="http://schemas.microsoft.com/office/powerpoint/2010/main" val="35175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7086600" cy="9906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5293"/>
                </a:solidFill>
              </a:rPr>
              <a:t>Current Status</a:t>
            </a:r>
            <a:endParaRPr lang="en-US" sz="4000" dirty="0">
              <a:solidFill>
                <a:srgbClr val="00529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4294967295"/>
          </p:nvPr>
        </p:nvSpPr>
        <p:spPr>
          <a:xfrm>
            <a:off x="533400" y="1600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rgbClr val="A1B950"/>
              </a:buClr>
            </a:pPr>
            <a:r>
              <a:rPr lang="en-US" dirty="0" smtClean="0"/>
              <a:t>76 health departments in the system</a:t>
            </a:r>
          </a:p>
          <a:p>
            <a:pPr>
              <a:buClr>
                <a:srgbClr val="A1B950"/>
              </a:buClr>
            </a:pPr>
            <a:r>
              <a:rPr lang="en-US" dirty="0" smtClean="0"/>
              <a:t>Preparing for site visits this summer</a:t>
            </a:r>
          </a:p>
          <a:p>
            <a:pPr>
              <a:buClr>
                <a:srgbClr val="A1B950"/>
              </a:buClr>
            </a:pPr>
            <a:r>
              <a:rPr lang="en-US" dirty="0" smtClean="0"/>
              <a:t>Accreditation Committee trained</a:t>
            </a:r>
          </a:p>
          <a:p>
            <a:pPr>
              <a:buClr>
                <a:srgbClr val="A1B950"/>
              </a:buClr>
            </a:pPr>
            <a:r>
              <a:rPr lang="en-US" dirty="0" smtClean="0"/>
              <a:t>Developing several e-PHAB modules</a:t>
            </a:r>
          </a:p>
          <a:p>
            <a:pPr>
              <a:buClr>
                <a:srgbClr val="A1B950"/>
              </a:buClr>
            </a:pPr>
            <a:r>
              <a:rPr lang="en-US" dirty="0" smtClean="0"/>
              <a:t>Two applicant cohorts</a:t>
            </a:r>
          </a:p>
          <a:p>
            <a:pPr>
              <a:buClr>
                <a:srgbClr val="A1B950"/>
              </a:buClr>
            </a:pPr>
            <a:r>
              <a:rPr lang="en-US" dirty="0" smtClean="0"/>
              <a:t>Trained site visitors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35A8D5"/>
              </a:clrFrom>
              <a:clrTo>
                <a:srgbClr val="35A8D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343400"/>
            <a:ext cx="1981200" cy="164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8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086600" cy="9906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5293"/>
                </a:solidFill>
              </a:rPr>
              <a:t>Future Development</a:t>
            </a:r>
            <a:endParaRPr lang="en-US" sz="4000" b="1" dirty="0">
              <a:solidFill>
                <a:srgbClr val="00529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533400" y="1752600"/>
            <a:ext cx="8305800" cy="4114800"/>
          </a:xfrm>
        </p:spPr>
        <p:txBody>
          <a:bodyPr/>
          <a:lstStyle/>
          <a:p>
            <a:pPr>
              <a:buClr>
                <a:srgbClr val="A1B950"/>
              </a:buClr>
            </a:pPr>
            <a:r>
              <a:rPr lang="en-US" dirty="0" smtClean="0"/>
              <a:t>Standards and measures revision process </a:t>
            </a:r>
          </a:p>
          <a:p>
            <a:pPr>
              <a:buClr>
                <a:srgbClr val="A1B950"/>
              </a:buClr>
            </a:pPr>
            <a:r>
              <a:rPr lang="en-US" dirty="0" smtClean="0"/>
              <a:t>First awards of accreditation</a:t>
            </a:r>
          </a:p>
          <a:p>
            <a:pPr>
              <a:buClr>
                <a:srgbClr val="A1B950"/>
              </a:buClr>
            </a:pPr>
            <a:r>
              <a:rPr lang="en-US" dirty="0" smtClean="0"/>
              <a:t>Refinement of the review process based on evaluation and psychometrics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35A8D5"/>
              </a:clrFrom>
              <a:clrTo>
                <a:srgbClr val="35A8D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343400"/>
            <a:ext cx="1981200" cy="164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0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548188">
            <a:off x="5384339" y="445693"/>
            <a:ext cx="2917785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5293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en-US" sz="3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5293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98810">
            <a:off x="-41095" y="1179916"/>
            <a:ext cx="4895673" cy="1940704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5293"/>
                </a:solidFill>
              </a:rPr>
              <a:t>Questions</a:t>
            </a:r>
            <a:endParaRPr lang="en-US" sz="6600" b="1" dirty="0">
              <a:solidFill>
                <a:srgbClr val="00529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3478608">
            <a:off x="3039972" y="2909132"/>
            <a:ext cx="130356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5293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en-US" sz="13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5293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184025">
            <a:off x="3886059" y="2060576"/>
            <a:ext cx="2095445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A1B9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en-US" sz="239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A1B9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19546910">
            <a:off x="5304970" y="1718753"/>
            <a:ext cx="112402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en-US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0004626">
            <a:off x="4487602" y="1229511"/>
            <a:ext cx="97832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A1B9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en-US" sz="8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A1B9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8865320">
            <a:off x="6796471" y="2976212"/>
            <a:ext cx="152317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en-US" sz="1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20685485">
            <a:off x="1072834" y="2511440"/>
            <a:ext cx="1781257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99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en-US" sz="199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536" y="3945708"/>
            <a:ext cx="7845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A1B9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 rot="20738402">
            <a:off x="2544624" y="2719825"/>
            <a:ext cx="6928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A1B9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en-US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A1B9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7703" y="2228806"/>
            <a:ext cx="5357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53977" y="4350732"/>
            <a:ext cx="5357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53341" y="4350732"/>
            <a:ext cx="5357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5293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5084" y="1272802"/>
            <a:ext cx="5357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 rot="3071097">
            <a:off x="366317" y="2765991"/>
            <a:ext cx="6463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5293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 rot="1718354">
            <a:off x="1190318" y="1408637"/>
            <a:ext cx="700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A1B9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 rot="16928118">
            <a:off x="2083089" y="1028247"/>
            <a:ext cx="69281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5293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en-US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5293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267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543800" cy="9906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5293"/>
                </a:solidFill>
              </a:rPr>
              <a:t>What is Accreditation?</a:t>
            </a:r>
            <a:endParaRPr lang="en-US" sz="4000" b="1" dirty="0">
              <a:solidFill>
                <a:srgbClr val="0052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762000" y="1676400"/>
            <a:ext cx="7772400" cy="3124200"/>
          </a:xfrm>
        </p:spPr>
        <p:txBody>
          <a:bodyPr/>
          <a:lstStyle/>
          <a:p>
            <a:pPr>
              <a:buClr>
                <a:srgbClr val="A1B950"/>
              </a:buClr>
            </a:pPr>
            <a:r>
              <a:rPr lang="en-US" sz="2400" dirty="0" smtClean="0"/>
              <a:t>The measurement of performance against a set of standards.</a:t>
            </a:r>
          </a:p>
          <a:p>
            <a:pPr>
              <a:buClr>
                <a:srgbClr val="A1B950"/>
              </a:buClr>
            </a:pPr>
            <a:r>
              <a:rPr lang="en-US" sz="2400" dirty="0" smtClean="0"/>
              <a:t>The issuance of accreditation status by a nationally recognized entity.</a:t>
            </a:r>
          </a:p>
          <a:p>
            <a:pPr>
              <a:buClr>
                <a:srgbClr val="A1B950"/>
              </a:buClr>
            </a:pPr>
            <a:r>
              <a:rPr lang="en-US" sz="2400" dirty="0" smtClean="0"/>
              <a:t>The continual development &amp; revision of public health standards.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434625"/>
            <a:ext cx="2363056" cy="15773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22781" y="6596390"/>
            <a:ext cx="201048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Image: </a:t>
            </a:r>
            <a:r>
              <a:rPr lang="en-US" sz="1100" dirty="0" smtClean="0"/>
              <a:t>FreeDigitalPhotos.net</a:t>
            </a:r>
            <a:endParaRPr lang="en-US" sz="1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685800"/>
            <a:ext cx="8458200" cy="914400"/>
          </a:xfrm>
        </p:spPr>
        <p:txBody>
          <a:bodyPr>
            <a:noAutofit/>
          </a:bodyPr>
          <a:lstStyle/>
          <a:p>
            <a:r>
              <a:rPr lang="en-US" sz="3600" b="1" cap="small" dirty="0" smtClean="0">
                <a:solidFill>
                  <a:srgbClr val="005293"/>
                </a:solidFill>
              </a:rPr>
              <a:t>Public Health Accreditation Board</a:t>
            </a:r>
            <a:endParaRPr lang="en-US" sz="3600" b="1" cap="small" dirty="0">
              <a:solidFill>
                <a:srgbClr val="00529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133600" y="2057400"/>
            <a:ext cx="6400800" cy="4191000"/>
          </a:xfrm>
        </p:spPr>
        <p:txBody>
          <a:bodyPr>
            <a:normAutofit lnSpcReduction="10000"/>
          </a:bodyPr>
          <a:lstStyle/>
          <a:p>
            <a:pPr marL="0" indent="0" algn="ctr">
              <a:buClr>
                <a:srgbClr val="A1B950"/>
              </a:buClr>
              <a:buNone/>
            </a:pPr>
            <a:r>
              <a:rPr lang="en-US" sz="2400" dirty="0" smtClean="0">
                <a:solidFill>
                  <a:srgbClr val="005293"/>
                </a:solidFill>
                <a:latin typeface="Cambria" pitchFamily="18" charset="0"/>
              </a:rPr>
              <a:t>David Stone, Education Specialist</a:t>
            </a:r>
          </a:p>
          <a:p>
            <a:pPr marL="0" indent="0" algn="ctr">
              <a:buClr>
                <a:srgbClr val="A1B950"/>
              </a:buClr>
              <a:buNone/>
            </a:pPr>
            <a:endParaRPr lang="en-US" sz="1400" dirty="0" smtClean="0">
              <a:solidFill>
                <a:srgbClr val="005293"/>
              </a:solidFill>
              <a:latin typeface="Cambria" pitchFamily="18" charset="0"/>
            </a:endParaRPr>
          </a:p>
          <a:p>
            <a:pPr marL="0" indent="0" algn="ctr">
              <a:buClr>
                <a:srgbClr val="A1B950"/>
              </a:buClr>
              <a:buNone/>
            </a:pPr>
            <a:r>
              <a:rPr lang="en-US" sz="2400" dirty="0" smtClean="0">
                <a:solidFill>
                  <a:srgbClr val="005293"/>
                </a:solidFill>
                <a:latin typeface="Cambria" pitchFamily="18" charset="0"/>
              </a:rPr>
              <a:t>Public Health Accreditation Board</a:t>
            </a:r>
          </a:p>
          <a:p>
            <a:pPr marL="0" indent="0" algn="ctr">
              <a:buClr>
                <a:srgbClr val="A1B950"/>
              </a:buClr>
              <a:buNone/>
            </a:pPr>
            <a:r>
              <a:rPr lang="en-US" sz="2400" dirty="0" smtClean="0">
                <a:solidFill>
                  <a:srgbClr val="005293"/>
                </a:solidFill>
                <a:latin typeface="Cambria" pitchFamily="18" charset="0"/>
              </a:rPr>
              <a:t>1600 Duke St. Suite 440</a:t>
            </a:r>
          </a:p>
          <a:p>
            <a:pPr marL="0" indent="0" algn="ctr">
              <a:buClr>
                <a:srgbClr val="A1B950"/>
              </a:buClr>
              <a:buNone/>
            </a:pPr>
            <a:r>
              <a:rPr lang="en-US" sz="2400" dirty="0" smtClean="0">
                <a:solidFill>
                  <a:srgbClr val="005293"/>
                </a:solidFill>
                <a:latin typeface="Cambria" pitchFamily="18" charset="0"/>
              </a:rPr>
              <a:t>Alexandria, VA 22314</a:t>
            </a:r>
          </a:p>
          <a:p>
            <a:pPr marL="0" indent="0" algn="ctr">
              <a:buClr>
                <a:srgbClr val="A1B950"/>
              </a:buClr>
              <a:buNone/>
            </a:pPr>
            <a:endParaRPr lang="en-US" sz="1400" dirty="0" smtClean="0">
              <a:solidFill>
                <a:srgbClr val="005293"/>
              </a:solidFill>
              <a:latin typeface="Cambria" pitchFamily="18" charset="0"/>
            </a:endParaRPr>
          </a:p>
          <a:p>
            <a:pPr marL="0" indent="0" algn="ctr">
              <a:buClr>
                <a:srgbClr val="A1B950"/>
              </a:buClr>
              <a:buNone/>
            </a:pPr>
            <a:r>
              <a:rPr lang="en-US" sz="2400" dirty="0" smtClean="0">
                <a:solidFill>
                  <a:srgbClr val="005293"/>
                </a:solidFill>
                <a:latin typeface="Cambria" pitchFamily="18" charset="0"/>
              </a:rPr>
              <a:t>703-778-4549 </a:t>
            </a:r>
            <a:r>
              <a:rPr lang="en-US" sz="2400" dirty="0" err="1" smtClean="0">
                <a:solidFill>
                  <a:srgbClr val="005293"/>
                </a:solidFill>
                <a:latin typeface="Cambria" pitchFamily="18" charset="0"/>
              </a:rPr>
              <a:t>ext</a:t>
            </a:r>
            <a:r>
              <a:rPr lang="en-US" sz="2400" dirty="0" smtClean="0">
                <a:solidFill>
                  <a:srgbClr val="005293"/>
                </a:solidFill>
                <a:latin typeface="Cambria" pitchFamily="18" charset="0"/>
              </a:rPr>
              <a:t> 105</a:t>
            </a:r>
          </a:p>
          <a:p>
            <a:pPr marL="0" indent="0" algn="ctr">
              <a:buClr>
                <a:srgbClr val="A1B950"/>
              </a:buClr>
              <a:buNone/>
            </a:pPr>
            <a:r>
              <a:rPr lang="en-US" sz="2400" dirty="0" smtClean="0">
                <a:solidFill>
                  <a:srgbClr val="005293"/>
                </a:solidFill>
                <a:latin typeface="Cambria" pitchFamily="18" charset="0"/>
              </a:rPr>
              <a:t>703-778-4556 fax</a:t>
            </a:r>
          </a:p>
          <a:p>
            <a:pPr marL="0" indent="0" algn="ctr">
              <a:buClr>
                <a:srgbClr val="A1B950"/>
              </a:buClr>
              <a:buNone/>
            </a:pPr>
            <a:r>
              <a:rPr lang="en-US" sz="2400" dirty="0" smtClean="0">
                <a:solidFill>
                  <a:srgbClr val="005293"/>
                </a:solidFill>
                <a:latin typeface="Cambria" pitchFamily="18" charset="0"/>
              </a:rPr>
              <a:t>703-203-5061 mobile</a:t>
            </a:r>
          </a:p>
          <a:p>
            <a:pPr marL="0" indent="0" algn="ctr">
              <a:buClr>
                <a:srgbClr val="A1B950"/>
              </a:buClr>
              <a:buNone/>
            </a:pPr>
            <a:endParaRPr lang="en-US" sz="1400" dirty="0" smtClean="0">
              <a:solidFill>
                <a:srgbClr val="005293"/>
              </a:solidFill>
              <a:latin typeface="Cambria" pitchFamily="18" charset="0"/>
            </a:endParaRPr>
          </a:p>
          <a:p>
            <a:pPr marL="0" indent="0" algn="ctr">
              <a:buClr>
                <a:srgbClr val="A1B950"/>
              </a:buClr>
              <a:buNone/>
            </a:pPr>
            <a:r>
              <a:rPr lang="en-US" sz="2400" dirty="0" smtClean="0">
                <a:solidFill>
                  <a:srgbClr val="005293"/>
                </a:solidFill>
                <a:latin typeface="Cambria" pitchFamily="18" charset="0"/>
                <a:hlinkClick r:id="rId4"/>
              </a:rPr>
              <a:t>www.phaboard.org</a:t>
            </a:r>
            <a:endParaRPr lang="en-US" sz="2400" dirty="0" smtClean="0">
              <a:solidFill>
                <a:srgbClr val="005293"/>
              </a:solidFill>
              <a:latin typeface="Cambria" pitchFamily="18" charset="0"/>
            </a:endParaRPr>
          </a:p>
          <a:p>
            <a:pPr marL="0" indent="0">
              <a:buClr>
                <a:srgbClr val="A1B950"/>
              </a:buClr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400657"/>
              </p:ext>
            </p:extLst>
          </p:nvPr>
        </p:nvGraphicFramePr>
        <p:xfrm>
          <a:off x="762000" y="1981201"/>
          <a:ext cx="1600200" cy="4254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Acrobat Document" r:id="rId5" imgW="28789200" imgH="76581000" progId="AcroExch.Document.7">
                  <p:embed/>
                </p:oleObj>
              </mc:Choice>
              <mc:Fallback>
                <p:oleObj name="Acrobat Document" r:id="rId5" imgW="28789200" imgH="76581000" progId="AcroExch.Document.7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1"/>
                        <a:ext cx="1600200" cy="42546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913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086600" cy="9906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5293"/>
                </a:solidFill>
              </a:rPr>
              <a:t>Accreditation Themes</a:t>
            </a:r>
            <a:endParaRPr lang="en-US" sz="4000" b="1" dirty="0">
              <a:solidFill>
                <a:srgbClr val="00529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762000" y="1447800"/>
            <a:ext cx="7259782" cy="4419600"/>
          </a:xfrm>
        </p:spPr>
        <p:txBody>
          <a:bodyPr/>
          <a:lstStyle/>
          <a:p>
            <a:pPr lvl="0">
              <a:buClr>
                <a:srgbClr val="A1B950"/>
              </a:buClr>
            </a:pPr>
            <a:r>
              <a:rPr lang="en-US" dirty="0" smtClean="0"/>
              <a:t>Quality Improvement </a:t>
            </a:r>
          </a:p>
          <a:p>
            <a:pPr>
              <a:buClr>
                <a:srgbClr val="A1B950"/>
              </a:buClr>
            </a:pPr>
            <a:r>
              <a:rPr lang="en-US" dirty="0" smtClean="0"/>
              <a:t>Community Engagement</a:t>
            </a:r>
          </a:p>
          <a:p>
            <a:pPr>
              <a:buClr>
                <a:srgbClr val="A1B950"/>
              </a:buClr>
            </a:pPr>
            <a:r>
              <a:rPr lang="en-US" dirty="0" smtClean="0"/>
              <a:t>Planning</a:t>
            </a:r>
          </a:p>
          <a:p>
            <a:pPr lvl="0">
              <a:buClr>
                <a:srgbClr val="A1B950"/>
              </a:buClr>
            </a:pPr>
            <a:r>
              <a:rPr lang="en-US" dirty="0" smtClean="0"/>
              <a:t>Leadership &amp; Governance</a:t>
            </a:r>
          </a:p>
          <a:p>
            <a:pPr lvl="0">
              <a:buClr>
                <a:srgbClr val="A1B950"/>
              </a:buClr>
            </a:pPr>
            <a:r>
              <a:rPr lang="en-US" dirty="0" smtClean="0"/>
              <a:t>Partnerships</a:t>
            </a:r>
          </a:p>
          <a:p>
            <a:pPr lvl="0">
              <a:buClr>
                <a:srgbClr val="A1B950"/>
              </a:buClr>
            </a:pPr>
            <a:r>
              <a:rPr lang="en-US" dirty="0" smtClean="0"/>
              <a:t>Customer Focus</a:t>
            </a:r>
          </a:p>
          <a:p>
            <a:pPr lvl="0">
              <a:buClr>
                <a:srgbClr val="A1B950"/>
              </a:buClr>
            </a:pPr>
            <a:r>
              <a:rPr lang="en-US" dirty="0" smtClean="0"/>
              <a:t>Workforce Development</a:t>
            </a:r>
          </a:p>
          <a:p>
            <a:pPr>
              <a:buClr>
                <a:srgbClr val="A1B950"/>
              </a:buClr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434625"/>
            <a:ext cx="2363056" cy="1577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5293"/>
                </a:solidFill>
              </a:rPr>
              <a:t>The Public Health Accreditation Board (PHAB)</a:t>
            </a:r>
            <a:endParaRPr lang="en-US" sz="4000" b="1" dirty="0">
              <a:solidFill>
                <a:srgbClr val="0052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pPr indent="0">
              <a:buNone/>
            </a:pPr>
            <a:r>
              <a:rPr lang="en-US" sz="2400" dirty="0" smtClean="0"/>
              <a:t>PHAB is a non-profit, voluntary accreditation organization founded in 2007 whose goal is to advance public health performance by providing a national framework of accreditation standards for Tribal, state, local, and territorial health departments.</a:t>
            </a:r>
          </a:p>
          <a:p>
            <a:pPr indent="0">
              <a:buNone/>
            </a:pPr>
            <a:endParaRPr lang="en-US" sz="2400" dirty="0" smtClean="0"/>
          </a:p>
          <a:p>
            <a:pPr indent="0">
              <a:buNone/>
            </a:pPr>
            <a:r>
              <a:rPr lang="en-US" sz="2400" dirty="0" smtClean="0"/>
              <a:t>Located </a:t>
            </a:r>
            <a:r>
              <a:rPr lang="en-US" sz="2400" dirty="0"/>
              <a:t>in Alexandria, </a:t>
            </a:r>
            <a:r>
              <a:rPr lang="en-US" sz="2400" dirty="0" smtClean="0"/>
              <a:t>VA, PHAB is the national organization charged with administering the       public health accreditation program.</a:t>
            </a:r>
          </a:p>
          <a:p>
            <a:pPr indent="0">
              <a:buNone/>
            </a:pPr>
            <a:endParaRPr lang="en-US" sz="2400" dirty="0" smtClean="0"/>
          </a:p>
          <a:p>
            <a:pPr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411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05"/>
          <p:cNvSpPr>
            <a:spLocks noChangeShapeType="1"/>
          </p:cNvSpPr>
          <p:nvPr/>
        </p:nvSpPr>
        <p:spPr bwMode="auto">
          <a:xfrm>
            <a:off x="8382000" y="198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7772400" y="3048000"/>
            <a:ext cx="1219200" cy="554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Improved community health indicators</a:t>
            </a:r>
          </a:p>
        </p:txBody>
      </p:sp>
      <p:sp>
        <p:nvSpPr>
          <p:cNvPr id="2052" name="Rectangle 12"/>
          <p:cNvSpPr>
            <a:spLocks noChangeArrowheads="1"/>
          </p:cNvSpPr>
          <p:nvPr/>
        </p:nvSpPr>
        <p:spPr bwMode="auto">
          <a:xfrm>
            <a:off x="152400" y="990600"/>
            <a:ext cx="1371600" cy="17081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PHAB Resources: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500" b="1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Organizational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structure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Board, committees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and work groups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Staffing and expertise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Information system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Standards, measures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and guidance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Assessment process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Site visitors</a:t>
            </a:r>
          </a:p>
        </p:txBody>
      </p:sp>
      <p:sp>
        <p:nvSpPr>
          <p:cNvPr id="2053" name="Rectangle 15"/>
          <p:cNvSpPr>
            <a:spLocks noChangeArrowheads="1"/>
          </p:cNvSpPr>
          <p:nvPr/>
        </p:nvSpPr>
        <p:spPr bwMode="auto">
          <a:xfrm>
            <a:off x="152400" y="4419600"/>
            <a:ext cx="1371600" cy="1878013"/>
          </a:xfrm>
          <a:prstGeom prst="rect">
            <a:avLst/>
          </a:prstGeom>
          <a:solidFill>
            <a:srgbClr val="A9B6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Public Health Agencies: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500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Interest, buy-in and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commitment to seek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accreditation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Appropriate stability,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resources and level of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readiness to apply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Previous quality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improvement  and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assessment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experience</a:t>
            </a:r>
          </a:p>
        </p:txBody>
      </p:sp>
      <p:sp>
        <p:nvSpPr>
          <p:cNvPr id="2054" name="Rectangle 29"/>
          <p:cNvSpPr>
            <a:spLocks noChangeArrowheads="1"/>
          </p:cNvSpPr>
          <p:nvPr/>
        </p:nvSpPr>
        <p:spPr bwMode="auto">
          <a:xfrm>
            <a:off x="6248400" y="3505200"/>
            <a:ext cx="1219200" cy="554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Increased visibility of public health agencies</a:t>
            </a:r>
          </a:p>
        </p:txBody>
      </p:sp>
      <p:sp>
        <p:nvSpPr>
          <p:cNvPr id="2055" name="Rectangle 38"/>
          <p:cNvSpPr>
            <a:spLocks noChangeArrowheads="1"/>
          </p:cNvSpPr>
          <p:nvPr/>
        </p:nvSpPr>
        <p:spPr bwMode="auto">
          <a:xfrm>
            <a:off x="7772400" y="381000"/>
            <a:ext cx="1066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FFFFFF"/>
                </a:solidFill>
                <a:latin typeface="Arial" pitchFamily="34" charset="0"/>
                <a:ea typeface="ヒラギノ角ゴ Pro W3"/>
              </a:rPr>
              <a:t>Long-Term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FFFFFF"/>
                </a:solidFill>
                <a:latin typeface="Arial" pitchFamily="34" charset="0"/>
                <a:ea typeface="ヒラギノ角ゴ Pro W3"/>
              </a:rPr>
              <a:t>Outcomes</a:t>
            </a:r>
          </a:p>
        </p:txBody>
      </p:sp>
      <p:sp>
        <p:nvSpPr>
          <p:cNvPr id="2056" name="Line 76"/>
          <p:cNvSpPr>
            <a:spLocks noChangeShapeType="1"/>
          </p:cNvSpPr>
          <p:nvPr/>
        </p:nvSpPr>
        <p:spPr bwMode="auto">
          <a:xfrm>
            <a:off x="5943600" y="3657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2057" name="Rectangle 4"/>
          <p:cNvSpPr>
            <a:spLocks noChangeArrowheads="1"/>
          </p:cNvSpPr>
          <p:nvPr/>
        </p:nvSpPr>
        <p:spPr bwMode="auto">
          <a:xfrm>
            <a:off x="6248400" y="5867400"/>
            <a:ext cx="1219200" cy="708025"/>
          </a:xfrm>
          <a:prstGeom prst="rect">
            <a:avLst/>
          </a:prstGeom>
          <a:solidFill>
            <a:srgbClr val="A9B6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Improved responsiveness to community priorities</a:t>
            </a:r>
          </a:p>
        </p:txBody>
      </p:sp>
      <p:sp>
        <p:nvSpPr>
          <p:cNvPr id="2058" name="Text Box 102"/>
          <p:cNvSpPr txBox="1">
            <a:spLocks noChangeArrowheads="1"/>
          </p:cNvSpPr>
          <p:nvPr/>
        </p:nvSpPr>
        <p:spPr bwMode="auto">
          <a:xfrm>
            <a:off x="1295400" y="0"/>
            <a:ext cx="6553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68AD"/>
                </a:solidFill>
                <a:latin typeface="Arial" pitchFamily="34" charset="0"/>
                <a:ea typeface="ヒラギノ角ゴ Pro W3"/>
              </a:rPr>
              <a:t>Public Health Agency Accreditation System Implementation</a:t>
            </a:r>
          </a:p>
        </p:txBody>
      </p:sp>
      <p:sp>
        <p:nvSpPr>
          <p:cNvPr id="2059" name="Line 105"/>
          <p:cNvSpPr>
            <a:spLocks noChangeShapeType="1"/>
          </p:cNvSpPr>
          <p:nvPr/>
        </p:nvSpPr>
        <p:spPr bwMode="auto">
          <a:xfrm>
            <a:off x="8382000" y="2895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2060" name="Text Box 133"/>
          <p:cNvSpPr txBox="1">
            <a:spLocks noChangeArrowheads="1"/>
          </p:cNvSpPr>
          <p:nvPr/>
        </p:nvSpPr>
        <p:spPr bwMode="auto">
          <a:xfrm>
            <a:off x="7543800" y="50800"/>
            <a:ext cx="1447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Approved August 2010</a:t>
            </a:r>
          </a:p>
        </p:txBody>
      </p:sp>
      <p:sp>
        <p:nvSpPr>
          <p:cNvPr id="2061" name="Line 142"/>
          <p:cNvSpPr>
            <a:spLocks noChangeShapeType="1"/>
          </p:cNvSpPr>
          <p:nvPr/>
        </p:nvSpPr>
        <p:spPr bwMode="auto">
          <a:xfrm>
            <a:off x="8382000" y="3581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2062" name="Rectangle 155"/>
          <p:cNvSpPr>
            <a:spLocks noChangeArrowheads="1"/>
          </p:cNvSpPr>
          <p:nvPr/>
        </p:nvSpPr>
        <p:spPr bwMode="auto">
          <a:xfrm>
            <a:off x="4724400" y="2514600"/>
            <a:ext cx="1143000" cy="554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Increased ability to communicate work and results</a:t>
            </a:r>
          </a:p>
        </p:txBody>
      </p:sp>
      <p:grpSp>
        <p:nvGrpSpPr>
          <p:cNvPr id="2" name="Group 168"/>
          <p:cNvGrpSpPr>
            <a:grpSpLocks/>
          </p:cNvGrpSpPr>
          <p:nvPr/>
        </p:nvGrpSpPr>
        <p:grpSpPr bwMode="auto">
          <a:xfrm>
            <a:off x="7848600" y="5562600"/>
            <a:ext cx="1295400" cy="1016000"/>
            <a:chOff x="4944" y="3600"/>
            <a:chExt cx="816" cy="640"/>
          </a:xfrm>
        </p:grpSpPr>
        <p:sp>
          <p:nvSpPr>
            <p:cNvPr id="2111" name="Rectangle 159"/>
            <p:cNvSpPr>
              <a:spLocks noChangeArrowheads="1"/>
            </p:cNvSpPr>
            <p:nvPr/>
          </p:nvSpPr>
          <p:spPr bwMode="auto">
            <a:xfrm>
              <a:off x="4944" y="3600"/>
              <a:ext cx="816" cy="6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u="sng" dirty="0" smtClean="0">
                  <a:solidFill>
                    <a:srgbClr val="000000"/>
                  </a:solidFill>
                  <a:latin typeface="Arial" pitchFamily="34" charset="0"/>
                  <a:ea typeface="ヒラギノ角ゴ Pro W3"/>
                </a:rPr>
                <a:t>Legend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00" u="sng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ヒラギノ角ゴ Pro W3"/>
                </a:rPr>
                <a:t>       Accrediting Agency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ヒラギノ角ゴ Pro W3"/>
                </a:rPr>
                <a:t>       Individual Public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ヒラギノ角ゴ Pro W3"/>
                </a:rPr>
                <a:t>       Health Agencies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ヒラギノ角ゴ Pro W3"/>
                </a:rPr>
                <a:t>       Stakeholders and  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ヒラギノ角ゴ Pro W3"/>
                </a:rPr>
                <a:t>       Partners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ヒラギノ角ゴ Pro W3"/>
                </a:rPr>
                <a:t>       Public Health Field</a:t>
              </a:r>
            </a:p>
          </p:txBody>
        </p:sp>
        <p:sp>
          <p:nvSpPr>
            <p:cNvPr id="2112" name="Rectangle 160"/>
            <p:cNvSpPr>
              <a:spLocks noChangeArrowheads="1"/>
            </p:cNvSpPr>
            <p:nvPr/>
          </p:nvSpPr>
          <p:spPr bwMode="auto">
            <a:xfrm>
              <a:off x="4992" y="3744"/>
              <a:ext cx="96" cy="4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endParaRPr>
            </a:p>
          </p:txBody>
        </p:sp>
        <p:sp>
          <p:nvSpPr>
            <p:cNvPr id="2113" name="Rectangle 161"/>
            <p:cNvSpPr>
              <a:spLocks noChangeArrowheads="1"/>
            </p:cNvSpPr>
            <p:nvPr/>
          </p:nvSpPr>
          <p:spPr bwMode="auto">
            <a:xfrm>
              <a:off x="4992" y="3840"/>
              <a:ext cx="96" cy="48"/>
            </a:xfrm>
            <a:prstGeom prst="rect">
              <a:avLst/>
            </a:prstGeom>
            <a:solidFill>
              <a:srgbClr val="A9B6F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endParaRPr>
            </a:p>
          </p:txBody>
        </p:sp>
        <p:sp>
          <p:nvSpPr>
            <p:cNvPr id="2114" name="Rectangle 162"/>
            <p:cNvSpPr>
              <a:spLocks noChangeArrowheads="1"/>
            </p:cNvSpPr>
            <p:nvPr/>
          </p:nvSpPr>
          <p:spPr bwMode="auto">
            <a:xfrm>
              <a:off x="4992" y="3984"/>
              <a:ext cx="96" cy="48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endParaRPr>
            </a:p>
          </p:txBody>
        </p:sp>
        <p:sp>
          <p:nvSpPr>
            <p:cNvPr id="2115" name="Rectangle 166"/>
            <p:cNvSpPr>
              <a:spLocks noChangeArrowheads="1"/>
            </p:cNvSpPr>
            <p:nvPr/>
          </p:nvSpPr>
          <p:spPr bwMode="auto">
            <a:xfrm>
              <a:off x="4992" y="4128"/>
              <a:ext cx="96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endParaRPr>
            </a:p>
          </p:txBody>
        </p:sp>
      </p:grpSp>
      <p:sp>
        <p:nvSpPr>
          <p:cNvPr id="2064" name="Rectangle 47"/>
          <p:cNvSpPr>
            <a:spLocks noChangeArrowheads="1"/>
          </p:cNvSpPr>
          <p:nvPr/>
        </p:nvSpPr>
        <p:spPr bwMode="auto">
          <a:xfrm>
            <a:off x="152400" y="3048000"/>
            <a:ext cx="1371600" cy="1016000"/>
          </a:xfrm>
          <a:prstGeom prst="rect">
            <a:avLst/>
          </a:prstGeom>
          <a:solidFill>
            <a:srgbClr val="F4AA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External Resources: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500" b="1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Funders and partner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organizations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Funding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Incentives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Technical Assistance</a:t>
            </a:r>
            <a:endParaRPr lang="en-US" sz="1000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2065" name="Rectangle 8"/>
          <p:cNvSpPr>
            <a:spLocks noChangeArrowheads="1"/>
          </p:cNvSpPr>
          <p:nvPr/>
        </p:nvSpPr>
        <p:spPr bwMode="auto">
          <a:xfrm>
            <a:off x="7772400" y="2133600"/>
            <a:ext cx="1219200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Improved conditions in which people can be healthy</a:t>
            </a:r>
          </a:p>
        </p:txBody>
      </p:sp>
      <p:sp>
        <p:nvSpPr>
          <p:cNvPr id="2066" name="Rectangle 119"/>
          <p:cNvSpPr>
            <a:spLocks noChangeArrowheads="1"/>
          </p:cNvSpPr>
          <p:nvPr/>
        </p:nvSpPr>
        <p:spPr bwMode="auto">
          <a:xfrm>
            <a:off x="6248400" y="914400"/>
            <a:ext cx="1219200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Improved identification and use of best practices</a:t>
            </a:r>
          </a:p>
        </p:txBody>
      </p:sp>
      <p:sp>
        <p:nvSpPr>
          <p:cNvPr id="2067" name="Rectangle 12"/>
          <p:cNvSpPr>
            <a:spLocks noChangeArrowheads="1"/>
          </p:cNvSpPr>
          <p:nvPr/>
        </p:nvSpPr>
        <p:spPr bwMode="auto">
          <a:xfrm>
            <a:off x="1676400" y="762000"/>
            <a:ext cx="1524000" cy="2032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PHAB Strategies: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500" b="1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Market program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Implement program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   -  Train agencies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   - </a:t>
            </a:r>
            <a:r>
              <a:rPr lang="en-US" sz="8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Review application and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      documentation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    - Conduct Site visit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    - Determine accreditation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      status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    - Write and share report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8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Develop database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Evaluate program and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 improve quality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Promote research</a:t>
            </a:r>
          </a:p>
        </p:txBody>
      </p:sp>
      <p:sp>
        <p:nvSpPr>
          <p:cNvPr id="2068" name="Rectangle 47"/>
          <p:cNvSpPr>
            <a:spLocks noChangeArrowheads="1"/>
          </p:cNvSpPr>
          <p:nvPr/>
        </p:nvSpPr>
        <p:spPr bwMode="auto">
          <a:xfrm>
            <a:off x="1676400" y="2895600"/>
            <a:ext cx="1524000" cy="1446213"/>
          </a:xfrm>
          <a:prstGeom prst="rect">
            <a:avLst/>
          </a:prstGeom>
          <a:solidFill>
            <a:srgbClr val="F4AA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Stakeholder and Partner Strategies: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500" b="1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Promote national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accreditation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Encourage agencies to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seek accreditation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Support agencies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through TA before,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during  and after process</a:t>
            </a:r>
            <a:endParaRPr lang="en-US" sz="1000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2069" name="Rectangle 15"/>
          <p:cNvSpPr>
            <a:spLocks noChangeArrowheads="1"/>
          </p:cNvSpPr>
          <p:nvPr/>
        </p:nvSpPr>
        <p:spPr bwMode="auto">
          <a:xfrm>
            <a:off x="1676400" y="4419600"/>
            <a:ext cx="1524000" cy="2292350"/>
          </a:xfrm>
          <a:prstGeom prst="rect">
            <a:avLst/>
          </a:prstGeom>
          <a:solidFill>
            <a:srgbClr val="A9B6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Public Health Agency Strategies: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500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Participate in training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and TA  opportunities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Submit application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Conduct self-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assessment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Host site visit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Review findings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Share results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Develop and implement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improvement plan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Implement QI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Participate in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reaccreditation process</a:t>
            </a:r>
          </a:p>
        </p:txBody>
      </p:sp>
      <p:sp>
        <p:nvSpPr>
          <p:cNvPr id="2070" name="Line 65"/>
          <p:cNvSpPr>
            <a:spLocks noChangeShapeType="1"/>
          </p:cNvSpPr>
          <p:nvPr/>
        </p:nvSpPr>
        <p:spPr bwMode="auto">
          <a:xfrm>
            <a:off x="1524000" y="1524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2071" name="Line 65"/>
          <p:cNvSpPr>
            <a:spLocks noChangeShapeType="1"/>
          </p:cNvSpPr>
          <p:nvPr/>
        </p:nvSpPr>
        <p:spPr bwMode="auto">
          <a:xfrm>
            <a:off x="1524000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2072" name="Line 65"/>
          <p:cNvSpPr>
            <a:spLocks noChangeShapeType="1"/>
          </p:cNvSpPr>
          <p:nvPr/>
        </p:nvSpPr>
        <p:spPr bwMode="auto">
          <a:xfrm>
            <a:off x="1524000" y="5410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2073" name="Rectangle 12"/>
          <p:cNvSpPr>
            <a:spLocks noChangeArrowheads="1"/>
          </p:cNvSpPr>
          <p:nvPr/>
        </p:nvSpPr>
        <p:spPr bwMode="auto">
          <a:xfrm>
            <a:off x="3429000" y="1066800"/>
            <a:ext cx="1066800" cy="1431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PHAB: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500" b="1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Accreditation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program: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marketed,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implemented,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evaluated and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improved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Database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developed</a:t>
            </a:r>
          </a:p>
        </p:txBody>
      </p:sp>
      <p:sp>
        <p:nvSpPr>
          <p:cNvPr id="2074" name="Rectangle 47"/>
          <p:cNvSpPr>
            <a:spLocks noChangeArrowheads="1"/>
          </p:cNvSpPr>
          <p:nvPr/>
        </p:nvSpPr>
        <p:spPr bwMode="auto">
          <a:xfrm>
            <a:off x="3429000" y="2971800"/>
            <a:ext cx="1066800" cy="1169988"/>
          </a:xfrm>
          <a:prstGeom prst="rect">
            <a:avLst/>
          </a:prstGeom>
          <a:solidFill>
            <a:srgbClr val="F4AA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Stakeholders and Partners: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500" b="1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Promotion and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support efforts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provided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Research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conducted</a:t>
            </a:r>
            <a:endParaRPr lang="en-US" sz="1000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2075" name="Rectangle 15"/>
          <p:cNvSpPr>
            <a:spLocks noChangeArrowheads="1"/>
          </p:cNvSpPr>
          <p:nvPr/>
        </p:nvSpPr>
        <p:spPr bwMode="auto">
          <a:xfrm>
            <a:off x="3429000" y="4572000"/>
            <a:ext cx="1066800" cy="1862138"/>
          </a:xfrm>
          <a:prstGeom prst="rect">
            <a:avLst/>
          </a:prstGeom>
          <a:solidFill>
            <a:srgbClr val="A9B6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Public Health Agencies: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500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Agencies are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accredited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Report/results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received and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acted 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QI efforts are in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place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Plans for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reaccreditation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underway </a:t>
            </a:r>
          </a:p>
        </p:txBody>
      </p:sp>
      <p:sp>
        <p:nvSpPr>
          <p:cNvPr id="2076" name="Rectangle 21"/>
          <p:cNvSpPr>
            <a:spLocks noChangeArrowheads="1"/>
          </p:cNvSpPr>
          <p:nvPr/>
        </p:nvSpPr>
        <p:spPr bwMode="auto">
          <a:xfrm>
            <a:off x="4724400" y="1905000"/>
            <a:ext cx="1135063" cy="554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Increased science base for public health</a:t>
            </a:r>
          </a:p>
        </p:txBody>
      </p:sp>
      <p:sp>
        <p:nvSpPr>
          <p:cNvPr id="2077" name="Rectangle 47"/>
          <p:cNvSpPr>
            <a:spLocks noChangeArrowheads="1"/>
          </p:cNvSpPr>
          <p:nvPr/>
        </p:nvSpPr>
        <p:spPr bwMode="auto">
          <a:xfrm>
            <a:off x="4724400" y="3124200"/>
            <a:ext cx="1143000" cy="554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Increased support for accreditation</a:t>
            </a:r>
          </a:p>
        </p:txBody>
      </p:sp>
      <p:sp>
        <p:nvSpPr>
          <p:cNvPr id="2078" name="Rectangle 15"/>
          <p:cNvSpPr>
            <a:spLocks noChangeArrowheads="1"/>
          </p:cNvSpPr>
          <p:nvPr/>
        </p:nvSpPr>
        <p:spPr bwMode="auto">
          <a:xfrm>
            <a:off x="4724400" y="5562600"/>
            <a:ext cx="1143000" cy="862013"/>
          </a:xfrm>
          <a:prstGeom prst="rect">
            <a:avLst/>
          </a:prstGeom>
          <a:solidFill>
            <a:srgbClr val="A9B6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Increased knowledge of organizational strengths and weaknesses</a:t>
            </a:r>
            <a:endParaRPr lang="en-US" sz="900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2079" name="Rectangle 47"/>
          <p:cNvSpPr>
            <a:spLocks noChangeArrowheads="1"/>
          </p:cNvSpPr>
          <p:nvPr/>
        </p:nvSpPr>
        <p:spPr bwMode="auto">
          <a:xfrm>
            <a:off x="6248400" y="1676400"/>
            <a:ext cx="1219200" cy="554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Increased consistency in practice</a:t>
            </a:r>
          </a:p>
        </p:txBody>
      </p:sp>
      <p:sp>
        <p:nvSpPr>
          <p:cNvPr id="2080" name="Rectangle 47"/>
          <p:cNvSpPr>
            <a:spLocks noChangeArrowheads="1"/>
          </p:cNvSpPr>
          <p:nvPr/>
        </p:nvSpPr>
        <p:spPr bwMode="auto">
          <a:xfrm>
            <a:off x="4724400" y="3733800"/>
            <a:ext cx="1143000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Increased use of benchmarks for evaluating performance</a:t>
            </a:r>
          </a:p>
        </p:txBody>
      </p:sp>
      <p:sp>
        <p:nvSpPr>
          <p:cNvPr id="2081" name="Rectangle 29"/>
          <p:cNvSpPr>
            <a:spLocks noChangeArrowheads="1"/>
          </p:cNvSpPr>
          <p:nvPr/>
        </p:nvSpPr>
        <p:spPr bwMode="auto">
          <a:xfrm>
            <a:off x="4724400" y="4953000"/>
            <a:ext cx="1143000" cy="554038"/>
          </a:xfrm>
          <a:prstGeom prst="rect">
            <a:avLst/>
          </a:prstGeom>
          <a:solidFill>
            <a:srgbClr val="A9B6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Increased organizational accountability</a:t>
            </a:r>
          </a:p>
        </p:txBody>
      </p:sp>
      <p:sp>
        <p:nvSpPr>
          <p:cNvPr id="2082" name="Rectangle 8"/>
          <p:cNvSpPr>
            <a:spLocks noChangeArrowheads="1"/>
          </p:cNvSpPr>
          <p:nvPr/>
        </p:nvSpPr>
        <p:spPr bwMode="auto">
          <a:xfrm>
            <a:off x="7772400" y="1219200"/>
            <a:ext cx="1219200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Strengthened public health agencies and systems</a:t>
            </a:r>
          </a:p>
        </p:txBody>
      </p:sp>
      <p:sp>
        <p:nvSpPr>
          <p:cNvPr id="2083" name="Rectangle 7"/>
          <p:cNvSpPr>
            <a:spLocks noChangeArrowheads="1"/>
          </p:cNvSpPr>
          <p:nvPr/>
        </p:nvSpPr>
        <p:spPr bwMode="auto">
          <a:xfrm>
            <a:off x="7772400" y="3810000"/>
            <a:ext cx="1219200" cy="554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Increased public investment in public health</a:t>
            </a:r>
          </a:p>
        </p:txBody>
      </p:sp>
      <p:sp>
        <p:nvSpPr>
          <p:cNvPr id="2084" name="Rectangle 7"/>
          <p:cNvSpPr>
            <a:spLocks noChangeArrowheads="1"/>
          </p:cNvSpPr>
          <p:nvPr/>
        </p:nvSpPr>
        <p:spPr bwMode="auto">
          <a:xfrm>
            <a:off x="7772400" y="4572000"/>
            <a:ext cx="1219200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Increased public recognition of public health role and value</a:t>
            </a:r>
          </a:p>
        </p:txBody>
      </p:sp>
      <p:sp>
        <p:nvSpPr>
          <p:cNvPr id="2085" name="Rectangle 38"/>
          <p:cNvSpPr>
            <a:spLocks noChangeArrowheads="1"/>
          </p:cNvSpPr>
          <p:nvPr/>
        </p:nvSpPr>
        <p:spPr bwMode="auto">
          <a:xfrm>
            <a:off x="6248400" y="381000"/>
            <a:ext cx="1066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FFFFFF"/>
                </a:solidFill>
                <a:latin typeface="Arial" pitchFamily="34" charset="0"/>
                <a:ea typeface="ヒラギノ角ゴ Pro W3"/>
              </a:rPr>
              <a:t>Intermediate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FFFFFF"/>
                </a:solidFill>
                <a:latin typeface="Arial" pitchFamily="34" charset="0"/>
                <a:ea typeface="ヒラギノ角ゴ Pro W3"/>
              </a:rPr>
              <a:t>Outcomes</a:t>
            </a:r>
          </a:p>
        </p:txBody>
      </p:sp>
      <p:sp>
        <p:nvSpPr>
          <p:cNvPr id="2086" name="Rectangle 38"/>
          <p:cNvSpPr>
            <a:spLocks noChangeArrowheads="1"/>
          </p:cNvSpPr>
          <p:nvPr/>
        </p:nvSpPr>
        <p:spPr bwMode="auto">
          <a:xfrm>
            <a:off x="4800600" y="381000"/>
            <a:ext cx="1066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FFFFFF"/>
                </a:solidFill>
                <a:latin typeface="Arial" pitchFamily="34" charset="0"/>
                <a:ea typeface="ヒラギノ角ゴ Pro W3"/>
              </a:rPr>
              <a:t>Short-Term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FFFFFF"/>
                </a:solidFill>
                <a:latin typeface="Arial" pitchFamily="34" charset="0"/>
                <a:ea typeface="ヒラギノ角ゴ Pro W3"/>
              </a:rPr>
              <a:t>Outcomes</a:t>
            </a:r>
          </a:p>
        </p:txBody>
      </p:sp>
      <p:sp>
        <p:nvSpPr>
          <p:cNvPr id="2087" name="Rectangle 38"/>
          <p:cNvSpPr>
            <a:spLocks noChangeArrowheads="1"/>
          </p:cNvSpPr>
          <p:nvPr/>
        </p:nvSpPr>
        <p:spPr bwMode="auto">
          <a:xfrm>
            <a:off x="3429000" y="381000"/>
            <a:ext cx="1066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FFFFFF"/>
                </a:solidFill>
                <a:latin typeface="Arial" pitchFamily="34" charset="0"/>
                <a:ea typeface="ヒラギノ角ゴ Pro W3"/>
              </a:rPr>
              <a:t>Outputs</a:t>
            </a:r>
          </a:p>
        </p:txBody>
      </p:sp>
      <p:sp>
        <p:nvSpPr>
          <p:cNvPr id="2088" name="Rectangle 38"/>
          <p:cNvSpPr>
            <a:spLocks noChangeArrowheads="1"/>
          </p:cNvSpPr>
          <p:nvPr/>
        </p:nvSpPr>
        <p:spPr bwMode="auto">
          <a:xfrm>
            <a:off x="1905000" y="381000"/>
            <a:ext cx="1066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FFFFFF"/>
                </a:solidFill>
                <a:latin typeface="Arial" pitchFamily="34" charset="0"/>
                <a:ea typeface="ヒラギノ角ゴ Pro W3"/>
              </a:rPr>
              <a:t>Strategies</a:t>
            </a:r>
          </a:p>
        </p:txBody>
      </p:sp>
      <p:sp>
        <p:nvSpPr>
          <p:cNvPr id="2089" name="Rectangle 38"/>
          <p:cNvSpPr>
            <a:spLocks noChangeArrowheads="1"/>
          </p:cNvSpPr>
          <p:nvPr/>
        </p:nvSpPr>
        <p:spPr bwMode="auto">
          <a:xfrm>
            <a:off x="304800" y="381000"/>
            <a:ext cx="1066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FFFFFF"/>
                </a:solidFill>
                <a:latin typeface="Arial" pitchFamily="34" charset="0"/>
                <a:ea typeface="ヒラギノ角ゴ Pro W3"/>
              </a:rPr>
              <a:t>Inputs</a:t>
            </a:r>
          </a:p>
        </p:txBody>
      </p:sp>
      <p:sp>
        <p:nvSpPr>
          <p:cNvPr id="2090" name="Rectangle 119"/>
          <p:cNvSpPr>
            <a:spLocks noChangeArrowheads="1"/>
          </p:cNvSpPr>
          <p:nvPr/>
        </p:nvSpPr>
        <p:spPr bwMode="auto">
          <a:xfrm>
            <a:off x="6248400" y="2286000"/>
            <a:ext cx="121920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Improved quality of services</a:t>
            </a:r>
          </a:p>
        </p:txBody>
      </p:sp>
      <p:sp>
        <p:nvSpPr>
          <p:cNvPr id="2091" name="Rectangle 119"/>
          <p:cNvSpPr>
            <a:spLocks noChangeArrowheads="1"/>
          </p:cNvSpPr>
          <p:nvPr/>
        </p:nvSpPr>
        <p:spPr bwMode="auto">
          <a:xfrm>
            <a:off x="6248400" y="2743200"/>
            <a:ext cx="1219200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Increased inter-agency and inter-sectoral collaboration</a:t>
            </a:r>
          </a:p>
        </p:txBody>
      </p:sp>
      <p:sp>
        <p:nvSpPr>
          <p:cNvPr id="2092" name="Line 65"/>
          <p:cNvSpPr>
            <a:spLocks noChangeShapeType="1"/>
          </p:cNvSpPr>
          <p:nvPr/>
        </p:nvSpPr>
        <p:spPr bwMode="auto">
          <a:xfrm>
            <a:off x="32004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2093" name="Line 65"/>
          <p:cNvSpPr>
            <a:spLocks noChangeShapeType="1"/>
          </p:cNvSpPr>
          <p:nvPr/>
        </p:nvSpPr>
        <p:spPr bwMode="auto">
          <a:xfrm>
            <a:off x="3200400" y="3505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2094" name="Line 65"/>
          <p:cNvSpPr>
            <a:spLocks noChangeShapeType="1"/>
          </p:cNvSpPr>
          <p:nvPr/>
        </p:nvSpPr>
        <p:spPr bwMode="auto">
          <a:xfrm>
            <a:off x="3200400" y="5410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2095" name="Line 65"/>
          <p:cNvSpPr>
            <a:spLocks noChangeShapeType="1"/>
          </p:cNvSpPr>
          <p:nvPr/>
        </p:nvSpPr>
        <p:spPr bwMode="auto">
          <a:xfrm flipV="1">
            <a:off x="44958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2096" name="Line 65"/>
          <p:cNvSpPr>
            <a:spLocks noChangeShapeType="1"/>
          </p:cNvSpPr>
          <p:nvPr/>
        </p:nvSpPr>
        <p:spPr bwMode="auto">
          <a:xfrm>
            <a:off x="4495800" y="5410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36" name="Right Brace 135"/>
          <p:cNvSpPr/>
          <p:nvPr/>
        </p:nvSpPr>
        <p:spPr>
          <a:xfrm>
            <a:off x="5867400" y="838200"/>
            <a:ext cx="228600" cy="5791200"/>
          </a:xfrm>
          <a:prstGeom prst="rightBrace">
            <a:avLst>
              <a:gd name="adj1" fmla="val 8333"/>
              <a:gd name="adj2" fmla="val 45166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98" name="Line 105"/>
          <p:cNvSpPr>
            <a:spLocks noChangeShapeType="1"/>
          </p:cNvSpPr>
          <p:nvPr/>
        </p:nvSpPr>
        <p:spPr bwMode="auto">
          <a:xfrm flipV="1">
            <a:off x="8382000" y="4419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39" name="Right Brace 138"/>
          <p:cNvSpPr/>
          <p:nvPr/>
        </p:nvSpPr>
        <p:spPr>
          <a:xfrm>
            <a:off x="7543800" y="762000"/>
            <a:ext cx="228600" cy="5943600"/>
          </a:xfrm>
          <a:prstGeom prst="rightBrace">
            <a:avLst>
              <a:gd name="adj1" fmla="val 8333"/>
              <a:gd name="adj2" fmla="val 4597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00" name="Rectangle 6"/>
          <p:cNvSpPr>
            <a:spLocks noChangeArrowheads="1"/>
          </p:cNvSpPr>
          <p:nvPr/>
        </p:nvSpPr>
        <p:spPr bwMode="auto">
          <a:xfrm>
            <a:off x="6248400" y="4343400"/>
            <a:ext cx="1219200" cy="708025"/>
          </a:xfrm>
          <a:prstGeom prst="rect">
            <a:avLst/>
          </a:prstGeom>
          <a:solidFill>
            <a:srgbClr val="A9B6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PH agencies more effectively and efficiently use resources</a:t>
            </a:r>
          </a:p>
        </p:txBody>
      </p:sp>
      <p:sp>
        <p:nvSpPr>
          <p:cNvPr id="2101" name="Rectangle 9"/>
          <p:cNvSpPr>
            <a:spLocks noChangeArrowheads="1"/>
          </p:cNvSpPr>
          <p:nvPr/>
        </p:nvSpPr>
        <p:spPr bwMode="auto">
          <a:xfrm>
            <a:off x="6248400" y="5105400"/>
            <a:ext cx="1219200" cy="708025"/>
          </a:xfrm>
          <a:prstGeom prst="rect">
            <a:avLst/>
          </a:prstGeom>
          <a:solidFill>
            <a:srgbClr val="A9B6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Strengthened organizational  capacity and workforce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648200" y="4876800"/>
            <a:ext cx="1295400" cy="1676400"/>
          </a:xfrm>
          <a:prstGeom prst="rect">
            <a:avLst/>
          </a:prstGeom>
          <a:noFill/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rot="5400000" flipH="1" flipV="1">
            <a:off x="5143500" y="4686300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16200000" flipH="1">
            <a:off x="5153818" y="1704182"/>
            <a:ext cx="20796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4648200" y="1828800"/>
            <a:ext cx="1295400" cy="2743200"/>
          </a:xfrm>
          <a:prstGeom prst="rect">
            <a:avLst/>
          </a:prstGeom>
          <a:noFill/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06" name="Rectangle 21"/>
          <p:cNvSpPr>
            <a:spLocks noChangeArrowheads="1"/>
          </p:cNvSpPr>
          <p:nvPr/>
        </p:nvSpPr>
        <p:spPr bwMode="auto">
          <a:xfrm>
            <a:off x="4724400" y="914400"/>
            <a:ext cx="1135063" cy="7080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Strong, credible and sustainable accreditation program in place</a:t>
            </a:r>
          </a:p>
        </p:txBody>
      </p:sp>
      <p:sp>
        <p:nvSpPr>
          <p:cNvPr id="2107" name="Line 65"/>
          <p:cNvSpPr>
            <a:spLocks noChangeShapeType="1"/>
          </p:cNvSpPr>
          <p:nvPr/>
        </p:nvSpPr>
        <p:spPr bwMode="auto">
          <a:xfrm>
            <a:off x="4495800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172200" y="838200"/>
            <a:ext cx="1371600" cy="3276600"/>
          </a:xfrm>
          <a:prstGeom prst="rect">
            <a:avLst/>
          </a:prstGeom>
          <a:noFill/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172200" y="4267200"/>
            <a:ext cx="1371600" cy="2362200"/>
          </a:xfrm>
          <a:prstGeom prst="rect">
            <a:avLst/>
          </a:prstGeom>
          <a:noFill/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99" name="Straight Arrow Connector 98"/>
          <p:cNvCxnSpPr>
            <a:stCxn id="98" idx="0"/>
          </p:cNvCxnSpPr>
          <p:nvPr/>
        </p:nvCxnSpPr>
        <p:spPr>
          <a:xfrm rot="5400000" flipH="1" flipV="1">
            <a:off x="6781800" y="4191000"/>
            <a:ext cx="1524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25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105"/>
          <p:cNvSpPr>
            <a:spLocks noChangeShapeType="1"/>
          </p:cNvSpPr>
          <p:nvPr/>
        </p:nvSpPr>
        <p:spPr bwMode="auto">
          <a:xfrm>
            <a:off x="8382000" y="1981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7772400" y="3048000"/>
            <a:ext cx="1219200" cy="554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Improved community health indicators</a:t>
            </a:r>
          </a:p>
        </p:txBody>
      </p:sp>
      <p:sp>
        <p:nvSpPr>
          <p:cNvPr id="2052" name="Rectangle 12"/>
          <p:cNvSpPr>
            <a:spLocks noChangeArrowheads="1"/>
          </p:cNvSpPr>
          <p:nvPr/>
        </p:nvSpPr>
        <p:spPr bwMode="auto">
          <a:xfrm>
            <a:off x="152400" y="990600"/>
            <a:ext cx="1371600" cy="17081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PHAB Resources: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500" b="1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Organizational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structure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Board, committees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and work groups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Staffing and expertise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Information system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Standards, measures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and guidance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Assessment process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Site visitors</a:t>
            </a:r>
          </a:p>
        </p:txBody>
      </p:sp>
      <p:sp>
        <p:nvSpPr>
          <p:cNvPr id="2053" name="Rectangle 15"/>
          <p:cNvSpPr>
            <a:spLocks noChangeArrowheads="1"/>
          </p:cNvSpPr>
          <p:nvPr/>
        </p:nvSpPr>
        <p:spPr bwMode="auto">
          <a:xfrm>
            <a:off x="152400" y="4419600"/>
            <a:ext cx="1371600" cy="1878013"/>
          </a:xfrm>
          <a:prstGeom prst="rect">
            <a:avLst/>
          </a:prstGeom>
          <a:solidFill>
            <a:srgbClr val="A9B6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Public Health Agencies: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500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Interest, buy-in and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commitment to seek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accreditation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Appropriate stability,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resources and level of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readiness to apply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Previous quality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improvement  and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assessment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experience</a:t>
            </a:r>
          </a:p>
        </p:txBody>
      </p:sp>
      <p:sp>
        <p:nvSpPr>
          <p:cNvPr id="2054" name="Rectangle 29"/>
          <p:cNvSpPr>
            <a:spLocks noChangeArrowheads="1"/>
          </p:cNvSpPr>
          <p:nvPr/>
        </p:nvSpPr>
        <p:spPr bwMode="auto">
          <a:xfrm>
            <a:off x="6248400" y="3505200"/>
            <a:ext cx="1219200" cy="554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Increased visibility of public health agencies</a:t>
            </a:r>
          </a:p>
        </p:txBody>
      </p:sp>
      <p:sp>
        <p:nvSpPr>
          <p:cNvPr id="2055" name="Rectangle 38"/>
          <p:cNvSpPr>
            <a:spLocks noChangeArrowheads="1"/>
          </p:cNvSpPr>
          <p:nvPr/>
        </p:nvSpPr>
        <p:spPr bwMode="auto">
          <a:xfrm>
            <a:off x="7772400" y="381000"/>
            <a:ext cx="1066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FFFFFF"/>
                </a:solidFill>
                <a:latin typeface="Arial" pitchFamily="34" charset="0"/>
                <a:ea typeface="ヒラギノ角ゴ Pro W3"/>
              </a:rPr>
              <a:t>Long-Term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FFFFFF"/>
                </a:solidFill>
                <a:latin typeface="Arial" pitchFamily="34" charset="0"/>
                <a:ea typeface="ヒラギノ角ゴ Pro W3"/>
              </a:rPr>
              <a:t>Outcomes</a:t>
            </a:r>
          </a:p>
        </p:txBody>
      </p:sp>
      <p:sp>
        <p:nvSpPr>
          <p:cNvPr id="2056" name="Line 76"/>
          <p:cNvSpPr>
            <a:spLocks noChangeShapeType="1"/>
          </p:cNvSpPr>
          <p:nvPr/>
        </p:nvSpPr>
        <p:spPr bwMode="auto">
          <a:xfrm>
            <a:off x="5943600" y="3657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2057" name="Rectangle 4"/>
          <p:cNvSpPr>
            <a:spLocks noChangeArrowheads="1"/>
          </p:cNvSpPr>
          <p:nvPr/>
        </p:nvSpPr>
        <p:spPr bwMode="auto">
          <a:xfrm>
            <a:off x="6248400" y="5867400"/>
            <a:ext cx="1219200" cy="708025"/>
          </a:xfrm>
          <a:prstGeom prst="rect">
            <a:avLst/>
          </a:prstGeom>
          <a:solidFill>
            <a:srgbClr val="A9B6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Improved responsiveness to community priorities</a:t>
            </a:r>
          </a:p>
        </p:txBody>
      </p:sp>
      <p:sp>
        <p:nvSpPr>
          <p:cNvPr id="2058" name="Text Box 102"/>
          <p:cNvSpPr txBox="1">
            <a:spLocks noChangeArrowheads="1"/>
          </p:cNvSpPr>
          <p:nvPr/>
        </p:nvSpPr>
        <p:spPr bwMode="auto">
          <a:xfrm>
            <a:off x="1295400" y="0"/>
            <a:ext cx="6553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68AD"/>
                </a:solidFill>
                <a:latin typeface="Arial" pitchFamily="34" charset="0"/>
                <a:ea typeface="ヒラギノ角ゴ Pro W3"/>
              </a:rPr>
              <a:t>Public Health Agency Accreditation System Implementation</a:t>
            </a:r>
          </a:p>
        </p:txBody>
      </p:sp>
      <p:sp>
        <p:nvSpPr>
          <p:cNvPr id="2059" name="Line 105"/>
          <p:cNvSpPr>
            <a:spLocks noChangeShapeType="1"/>
          </p:cNvSpPr>
          <p:nvPr/>
        </p:nvSpPr>
        <p:spPr bwMode="auto">
          <a:xfrm>
            <a:off x="8382000" y="2895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2060" name="Text Box 133"/>
          <p:cNvSpPr txBox="1">
            <a:spLocks noChangeArrowheads="1"/>
          </p:cNvSpPr>
          <p:nvPr/>
        </p:nvSpPr>
        <p:spPr bwMode="auto">
          <a:xfrm>
            <a:off x="7543800" y="50800"/>
            <a:ext cx="1447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Approved August 2010</a:t>
            </a:r>
          </a:p>
        </p:txBody>
      </p:sp>
      <p:sp>
        <p:nvSpPr>
          <p:cNvPr id="2061" name="Line 142"/>
          <p:cNvSpPr>
            <a:spLocks noChangeShapeType="1"/>
          </p:cNvSpPr>
          <p:nvPr/>
        </p:nvSpPr>
        <p:spPr bwMode="auto">
          <a:xfrm>
            <a:off x="8382000" y="3581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2062" name="Rectangle 155"/>
          <p:cNvSpPr>
            <a:spLocks noChangeArrowheads="1"/>
          </p:cNvSpPr>
          <p:nvPr/>
        </p:nvSpPr>
        <p:spPr bwMode="auto">
          <a:xfrm>
            <a:off x="4724400" y="2514600"/>
            <a:ext cx="1143000" cy="554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Increased ability to communicate work and results</a:t>
            </a:r>
          </a:p>
        </p:txBody>
      </p:sp>
      <p:grpSp>
        <p:nvGrpSpPr>
          <p:cNvPr id="2" name="Group 168"/>
          <p:cNvGrpSpPr>
            <a:grpSpLocks/>
          </p:cNvGrpSpPr>
          <p:nvPr/>
        </p:nvGrpSpPr>
        <p:grpSpPr bwMode="auto">
          <a:xfrm>
            <a:off x="7848600" y="5562600"/>
            <a:ext cx="1295400" cy="1016000"/>
            <a:chOff x="4944" y="3600"/>
            <a:chExt cx="816" cy="640"/>
          </a:xfrm>
        </p:grpSpPr>
        <p:sp>
          <p:nvSpPr>
            <p:cNvPr id="2111" name="Rectangle 159"/>
            <p:cNvSpPr>
              <a:spLocks noChangeArrowheads="1"/>
            </p:cNvSpPr>
            <p:nvPr/>
          </p:nvSpPr>
          <p:spPr bwMode="auto">
            <a:xfrm>
              <a:off x="4944" y="3600"/>
              <a:ext cx="816" cy="64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u="sng" dirty="0" smtClean="0">
                  <a:solidFill>
                    <a:srgbClr val="000000"/>
                  </a:solidFill>
                  <a:latin typeface="Arial" pitchFamily="34" charset="0"/>
                  <a:ea typeface="ヒラギノ角ゴ Pro W3"/>
                </a:rPr>
                <a:t>Legend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00" u="sng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ヒラギノ角ゴ Pro W3"/>
                </a:rPr>
                <a:t>       Accrediting Agency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ヒラギノ角ゴ Pro W3"/>
                </a:rPr>
                <a:t>       Individual Public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ヒラギノ角ゴ Pro W3"/>
                </a:rPr>
                <a:t>       Health Agencies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ヒラギノ角ゴ Pro W3"/>
                </a:rPr>
                <a:t>       Stakeholders and  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ヒラギノ角ゴ Pro W3"/>
                </a:rPr>
                <a:t>       Partners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000000"/>
                  </a:solidFill>
                  <a:latin typeface="Arial" pitchFamily="34" charset="0"/>
                  <a:ea typeface="ヒラギノ角ゴ Pro W3"/>
                </a:rPr>
                <a:t>       Public Health Field</a:t>
              </a:r>
            </a:p>
          </p:txBody>
        </p:sp>
        <p:sp>
          <p:nvSpPr>
            <p:cNvPr id="2112" name="Rectangle 160"/>
            <p:cNvSpPr>
              <a:spLocks noChangeArrowheads="1"/>
            </p:cNvSpPr>
            <p:nvPr/>
          </p:nvSpPr>
          <p:spPr bwMode="auto">
            <a:xfrm>
              <a:off x="4992" y="3744"/>
              <a:ext cx="96" cy="4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endParaRPr>
            </a:p>
          </p:txBody>
        </p:sp>
        <p:sp>
          <p:nvSpPr>
            <p:cNvPr id="2113" name="Rectangle 161"/>
            <p:cNvSpPr>
              <a:spLocks noChangeArrowheads="1"/>
            </p:cNvSpPr>
            <p:nvPr/>
          </p:nvSpPr>
          <p:spPr bwMode="auto">
            <a:xfrm>
              <a:off x="4992" y="3840"/>
              <a:ext cx="96" cy="48"/>
            </a:xfrm>
            <a:prstGeom prst="rect">
              <a:avLst/>
            </a:prstGeom>
            <a:solidFill>
              <a:srgbClr val="A9B6F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endParaRPr>
            </a:p>
          </p:txBody>
        </p:sp>
        <p:sp>
          <p:nvSpPr>
            <p:cNvPr id="2114" name="Rectangle 162"/>
            <p:cNvSpPr>
              <a:spLocks noChangeArrowheads="1"/>
            </p:cNvSpPr>
            <p:nvPr/>
          </p:nvSpPr>
          <p:spPr bwMode="auto">
            <a:xfrm>
              <a:off x="4992" y="3984"/>
              <a:ext cx="96" cy="48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endParaRPr>
            </a:p>
          </p:txBody>
        </p:sp>
        <p:sp>
          <p:nvSpPr>
            <p:cNvPr id="2115" name="Rectangle 166"/>
            <p:cNvSpPr>
              <a:spLocks noChangeArrowheads="1"/>
            </p:cNvSpPr>
            <p:nvPr/>
          </p:nvSpPr>
          <p:spPr bwMode="auto">
            <a:xfrm>
              <a:off x="4992" y="4128"/>
              <a:ext cx="96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endParaRPr>
            </a:p>
          </p:txBody>
        </p:sp>
      </p:grpSp>
      <p:sp>
        <p:nvSpPr>
          <p:cNvPr id="2064" name="Rectangle 47"/>
          <p:cNvSpPr>
            <a:spLocks noChangeArrowheads="1"/>
          </p:cNvSpPr>
          <p:nvPr/>
        </p:nvSpPr>
        <p:spPr bwMode="auto">
          <a:xfrm>
            <a:off x="152400" y="3048000"/>
            <a:ext cx="1371600" cy="1016000"/>
          </a:xfrm>
          <a:prstGeom prst="rect">
            <a:avLst/>
          </a:prstGeom>
          <a:solidFill>
            <a:srgbClr val="F4AA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External Resources: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500" b="1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Funders and partner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organizations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Funding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Incentives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Technical Assistance</a:t>
            </a:r>
            <a:endParaRPr lang="en-US" sz="1000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2065" name="Rectangle 8"/>
          <p:cNvSpPr>
            <a:spLocks noChangeArrowheads="1"/>
          </p:cNvSpPr>
          <p:nvPr/>
        </p:nvSpPr>
        <p:spPr bwMode="auto">
          <a:xfrm>
            <a:off x="7772400" y="2133600"/>
            <a:ext cx="1219200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Improved conditions in which people can be healthy</a:t>
            </a:r>
          </a:p>
        </p:txBody>
      </p:sp>
      <p:sp>
        <p:nvSpPr>
          <p:cNvPr id="2066" name="Rectangle 119"/>
          <p:cNvSpPr>
            <a:spLocks noChangeArrowheads="1"/>
          </p:cNvSpPr>
          <p:nvPr/>
        </p:nvSpPr>
        <p:spPr bwMode="auto">
          <a:xfrm>
            <a:off x="6248400" y="914400"/>
            <a:ext cx="1219200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Improved identification and use of best practices</a:t>
            </a:r>
          </a:p>
        </p:txBody>
      </p:sp>
      <p:sp>
        <p:nvSpPr>
          <p:cNvPr id="2067" name="Rectangle 12"/>
          <p:cNvSpPr>
            <a:spLocks noChangeArrowheads="1"/>
          </p:cNvSpPr>
          <p:nvPr/>
        </p:nvSpPr>
        <p:spPr bwMode="auto">
          <a:xfrm>
            <a:off x="1676400" y="762000"/>
            <a:ext cx="1524000" cy="2032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PHAB Strategies: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500" b="1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Market program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Implement program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   -  Train agencies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   - </a:t>
            </a:r>
            <a:r>
              <a:rPr lang="en-US" sz="8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Review application and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      documentation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    - Conduct Site visit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    - Determine accreditation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      status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    - Write and share report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8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Develop database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Evaluate program and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 improve quality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Promote research</a:t>
            </a:r>
          </a:p>
        </p:txBody>
      </p:sp>
      <p:sp>
        <p:nvSpPr>
          <p:cNvPr id="2068" name="Rectangle 47"/>
          <p:cNvSpPr>
            <a:spLocks noChangeArrowheads="1"/>
          </p:cNvSpPr>
          <p:nvPr/>
        </p:nvSpPr>
        <p:spPr bwMode="auto">
          <a:xfrm>
            <a:off x="1676400" y="2895600"/>
            <a:ext cx="1524000" cy="1446213"/>
          </a:xfrm>
          <a:prstGeom prst="rect">
            <a:avLst/>
          </a:prstGeom>
          <a:solidFill>
            <a:srgbClr val="F4AA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Stakeholder and Partner Strategies: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500" b="1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Promote national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accreditation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Encourage agencies to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seek accreditation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Support agencies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through TA before,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during  and after process</a:t>
            </a:r>
            <a:endParaRPr lang="en-US" sz="1000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2069" name="Rectangle 15"/>
          <p:cNvSpPr>
            <a:spLocks noChangeArrowheads="1"/>
          </p:cNvSpPr>
          <p:nvPr/>
        </p:nvSpPr>
        <p:spPr bwMode="auto">
          <a:xfrm>
            <a:off x="1676400" y="4419600"/>
            <a:ext cx="1524000" cy="2292350"/>
          </a:xfrm>
          <a:prstGeom prst="rect">
            <a:avLst/>
          </a:prstGeom>
          <a:solidFill>
            <a:srgbClr val="A9B6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Public Health Agency Strategies: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500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Participate in training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and TA  opportunities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Submit application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Conduct self-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assessment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Host site visit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Review findings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Share results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Develop and implement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improvement plan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Implement QI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Participate in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reaccreditation process</a:t>
            </a:r>
          </a:p>
        </p:txBody>
      </p:sp>
      <p:sp>
        <p:nvSpPr>
          <p:cNvPr id="2070" name="Line 65"/>
          <p:cNvSpPr>
            <a:spLocks noChangeShapeType="1"/>
          </p:cNvSpPr>
          <p:nvPr/>
        </p:nvSpPr>
        <p:spPr bwMode="auto">
          <a:xfrm>
            <a:off x="1524000" y="1524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2071" name="Line 65"/>
          <p:cNvSpPr>
            <a:spLocks noChangeShapeType="1"/>
          </p:cNvSpPr>
          <p:nvPr/>
        </p:nvSpPr>
        <p:spPr bwMode="auto">
          <a:xfrm>
            <a:off x="1524000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2072" name="Line 65"/>
          <p:cNvSpPr>
            <a:spLocks noChangeShapeType="1"/>
          </p:cNvSpPr>
          <p:nvPr/>
        </p:nvSpPr>
        <p:spPr bwMode="auto">
          <a:xfrm>
            <a:off x="1524000" y="5410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2073" name="Rectangle 12"/>
          <p:cNvSpPr>
            <a:spLocks noChangeArrowheads="1"/>
          </p:cNvSpPr>
          <p:nvPr/>
        </p:nvSpPr>
        <p:spPr bwMode="auto">
          <a:xfrm>
            <a:off x="3429000" y="1066800"/>
            <a:ext cx="1066800" cy="1431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PHAB: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500" b="1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Accreditation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program: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marketed,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implemented,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evaluated and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improved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Database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developed</a:t>
            </a:r>
          </a:p>
        </p:txBody>
      </p:sp>
      <p:sp>
        <p:nvSpPr>
          <p:cNvPr id="2074" name="Rectangle 47"/>
          <p:cNvSpPr>
            <a:spLocks noChangeArrowheads="1"/>
          </p:cNvSpPr>
          <p:nvPr/>
        </p:nvSpPr>
        <p:spPr bwMode="auto">
          <a:xfrm>
            <a:off x="3429000" y="2971800"/>
            <a:ext cx="1066800" cy="1169988"/>
          </a:xfrm>
          <a:prstGeom prst="rect">
            <a:avLst/>
          </a:prstGeom>
          <a:solidFill>
            <a:srgbClr val="F4AAE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Stakeholders and Partners: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500" b="1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Promotion and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support efforts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provided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Research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conducted</a:t>
            </a:r>
            <a:endParaRPr lang="en-US" sz="1000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2075" name="Rectangle 15"/>
          <p:cNvSpPr>
            <a:spLocks noChangeArrowheads="1"/>
          </p:cNvSpPr>
          <p:nvPr/>
        </p:nvSpPr>
        <p:spPr bwMode="auto">
          <a:xfrm>
            <a:off x="3429000" y="4572000"/>
            <a:ext cx="1066800" cy="1862138"/>
          </a:xfrm>
          <a:prstGeom prst="rect">
            <a:avLst/>
          </a:prstGeom>
          <a:solidFill>
            <a:srgbClr val="A9B6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Public Health Agencies: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500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Agencies are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accredited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Report/results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received and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acted 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QI efforts are in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place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Plans for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reaccreditation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  underway </a:t>
            </a:r>
          </a:p>
        </p:txBody>
      </p:sp>
      <p:sp>
        <p:nvSpPr>
          <p:cNvPr id="2076" name="Rectangle 21"/>
          <p:cNvSpPr>
            <a:spLocks noChangeArrowheads="1"/>
          </p:cNvSpPr>
          <p:nvPr/>
        </p:nvSpPr>
        <p:spPr bwMode="auto">
          <a:xfrm>
            <a:off x="4724400" y="1905000"/>
            <a:ext cx="1135063" cy="554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Increased science base for public health</a:t>
            </a:r>
          </a:p>
        </p:txBody>
      </p:sp>
      <p:sp>
        <p:nvSpPr>
          <p:cNvPr id="2077" name="Rectangle 47"/>
          <p:cNvSpPr>
            <a:spLocks noChangeArrowheads="1"/>
          </p:cNvSpPr>
          <p:nvPr/>
        </p:nvSpPr>
        <p:spPr bwMode="auto">
          <a:xfrm>
            <a:off x="4724400" y="3124200"/>
            <a:ext cx="1143000" cy="554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Increased support for accreditation</a:t>
            </a:r>
          </a:p>
        </p:txBody>
      </p:sp>
      <p:sp>
        <p:nvSpPr>
          <p:cNvPr id="2078" name="Rectangle 15"/>
          <p:cNvSpPr>
            <a:spLocks noChangeArrowheads="1"/>
          </p:cNvSpPr>
          <p:nvPr/>
        </p:nvSpPr>
        <p:spPr bwMode="auto">
          <a:xfrm>
            <a:off x="4724400" y="5562600"/>
            <a:ext cx="1143000" cy="862013"/>
          </a:xfrm>
          <a:prstGeom prst="rect">
            <a:avLst/>
          </a:prstGeom>
          <a:solidFill>
            <a:srgbClr val="A9B6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Increased knowledge of organizational strengths and weaknesses</a:t>
            </a:r>
            <a:endParaRPr lang="en-US" sz="900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2079" name="Rectangle 47"/>
          <p:cNvSpPr>
            <a:spLocks noChangeArrowheads="1"/>
          </p:cNvSpPr>
          <p:nvPr/>
        </p:nvSpPr>
        <p:spPr bwMode="auto">
          <a:xfrm>
            <a:off x="6248400" y="1676400"/>
            <a:ext cx="1219200" cy="554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Increased consistency in practice</a:t>
            </a:r>
          </a:p>
        </p:txBody>
      </p:sp>
      <p:sp>
        <p:nvSpPr>
          <p:cNvPr id="2080" name="Rectangle 47"/>
          <p:cNvSpPr>
            <a:spLocks noChangeArrowheads="1"/>
          </p:cNvSpPr>
          <p:nvPr/>
        </p:nvSpPr>
        <p:spPr bwMode="auto">
          <a:xfrm>
            <a:off x="4724400" y="3733800"/>
            <a:ext cx="1143000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Increased use of benchmarks for evaluating performance</a:t>
            </a:r>
          </a:p>
        </p:txBody>
      </p:sp>
      <p:sp>
        <p:nvSpPr>
          <p:cNvPr id="2081" name="Rectangle 29"/>
          <p:cNvSpPr>
            <a:spLocks noChangeArrowheads="1"/>
          </p:cNvSpPr>
          <p:nvPr/>
        </p:nvSpPr>
        <p:spPr bwMode="auto">
          <a:xfrm>
            <a:off x="4724400" y="4953000"/>
            <a:ext cx="1143000" cy="554038"/>
          </a:xfrm>
          <a:prstGeom prst="rect">
            <a:avLst/>
          </a:prstGeom>
          <a:solidFill>
            <a:srgbClr val="A9B6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Increased organizational accountability</a:t>
            </a:r>
          </a:p>
        </p:txBody>
      </p:sp>
      <p:sp>
        <p:nvSpPr>
          <p:cNvPr id="2082" name="Rectangle 8"/>
          <p:cNvSpPr>
            <a:spLocks noChangeArrowheads="1"/>
          </p:cNvSpPr>
          <p:nvPr/>
        </p:nvSpPr>
        <p:spPr bwMode="auto">
          <a:xfrm>
            <a:off x="7772400" y="1219200"/>
            <a:ext cx="1219200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Strengthened public health agencies and systems</a:t>
            </a:r>
          </a:p>
        </p:txBody>
      </p:sp>
      <p:sp>
        <p:nvSpPr>
          <p:cNvPr id="2083" name="Rectangle 7"/>
          <p:cNvSpPr>
            <a:spLocks noChangeArrowheads="1"/>
          </p:cNvSpPr>
          <p:nvPr/>
        </p:nvSpPr>
        <p:spPr bwMode="auto">
          <a:xfrm>
            <a:off x="7772400" y="3810000"/>
            <a:ext cx="1219200" cy="554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Increased public investment in public health</a:t>
            </a:r>
          </a:p>
        </p:txBody>
      </p:sp>
      <p:sp>
        <p:nvSpPr>
          <p:cNvPr id="2084" name="Rectangle 7"/>
          <p:cNvSpPr>
            <a:spLocks noChangeArrowheads="1"/>
          </p:cNvSpPr>
          <p:nvPr/>
        </p:nvSpPr>
        <p:spPr bwMode="auto">
          <a:xfrm>
            <a:off x="7772400" y="4572000"/>
            <a:ext cx="1219200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Increased public recognition of public health role and value</a:t>
            </a:r>
          </a:p>
        </p:txBody>
      </p:sp>
      <p:sp>
        <p:nvSpPr>
          <p:cNvPr id="2085" name="Rectangle 38"/>
          <p:cNvSpPr>
            <a:spLocks noChangeArrowheads="1"/>
          </p:cNvSpPr>
          <p:nvPr/>
        </p:nvSpPr>
        <p:spPr bwMode="auto">
          <a:xfrm>
            <a:off x="6248400" y="381000"/>
            <a:ext cx="1066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FFFFFF"/>
                </a:solidFill>
                <a:latin typeface="Arial" pitchFamily="34" charset="0"/>
                <a:ea typeface="ヒラギノ角ゴ Pro W3"/>
              </a:rPr>
              <a:t>Intermediate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FFFFFF"/>
                </a:solidFill>
                <a:latin typeface="Arial" pitchFamily="34" charset="0"/>
                <a:ea typeface="ヒラギノ角ゴ Pro W3"/>
              </a:rPr>
              <a:t>Outcomes</a:t>
            </a:r>
          </a:p>
        </p:txBody>
      </p:sp>
      <p:sp>
        <p:nvSpPr>
          <p:cNvPr id="2086" name="Rectangle 38"/>
          <p:cNvSpPr>
            <a:spLocks noChangeArrowheads="1"/>
          </p:cNvSpPr>
          <p:nvPr/>
        </p:nvSpPr>
        <p:spPr bwMode="auto">
          <a:xfrm>
            <a:off x="4800600" y="381000"/>
            <a:ext cx="1066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FFFFFF"/>
                </a:solidFill>
                <a:latin typeface="Arial" pitchFamily="34" charset="0"/>
                <a:ea typeface="ヒラギノ角ゴ Pro W3"/>
              </a:rPr>
              <a:t>Short-Term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FFFFFF"/>
                </a:solidFill>
                <a:latin typeface="Arial" pitchFamily="34" charset="0"/>
                <a:ea typeface="ヒラギノ角ゴ Pro W3"/>
              </a:rPr>
              <a:t>Outcomes</a:t>
            </a:r>
          </a:p>
        </p:txBody>
      </p:sp>
      <p:sp>
        <p:nvSpPr>
          <p:cNvPr id="2087" name="Rectangle 38"/>
          <p:cNvSpPr>
            <a:spLocks noChangeArrowheads="1"/>
          </p:cNvSpPr>
          <p:nvPr/>
        </p:nvSpPr>
        <p:spPr bwMode="auto">
          <a:xfrm>
            <a:off x="3429000" y="381000"/>
            <a:ext cx="1066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FFFFFF"/>
                </a:solidFill>
                <a:latin typeface="Arial" pitchFamily="34" charset="0"/>
                <a:ea typeface="ヒラギノ角ゴ Pro W3"/>
              </a:rPr>
              <a:t>Outputs</a:t>
            </a:r>
          </a:p>
        </p:txBody>
      </p:sp>
      <p:sp>
        <p:nvSpPr>
          <p:cNvPr id="2088" name="Rectangle 38"/>
          <p:cNvSpPr>
            <a:spLocks noChangeArrowheads="1"/>
          </p:cNvSpPr>
          <p:nvPr/>
        </p:nvSpPr>
        <p:spPr bwMode="auto">
          <a:xfrm>
            <a:off x="1905000" y="381000"/>
            <a:ext cx="1066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FFFFFF"/>
                </a:solidFill>
                <a:latin typeface="Arial" pitchFamily="34" charset="0"/>
                <a:ea typeface="ヒラギノ角ゴ Pro W3"/>
              </a:rPr>
              <a:t>Strategies</a:t>
            </a:r>
          </a:p>
        </p:txBody>
      </p:sp>
      <p:sp>
        <p:nvSpPr>
          <p:cNvPr id="2089" name="Rectangle 38"/>
          <p:cNvSpPr>
            <a:spLocks noChangeArrowheads="1"/>
          </p:cNvSpPr>
          <p:nvPr/>
        </p:nvSpPr>
        <p:spPr bwMode="auto">
          <a:xfrm>
            <a:off x="304800" y="381000"/>
            <a:ext cx="1066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FFFFFF"/>
                </a:solidFill>
                <a:latin typeface="Arial" pitchFamily="34" charset="0"/>
                <a:ea typeface="ヒラギノ角ゴ Pro W3"/>
              </a:rPr>
              <a:t>Inputs</a:t>
            </a:r>
          </a:p>
        </p:txBody>
      </p:sp>
      <p:sp>
        <p:nvSpPr>
          <p:cNvPr id="2090" name="Rectangle 119"/>
          <p:cNvSpPr>
            <a:spLocks noChangeArrowheads="1"/>
          </p:cNvSpPr>
          <p:nvPr/>
        </p:nvSpPr>
        <p:spPr bwMode="auto">
          <a:xfrm>
            <a:off x="6248400" y="2286000"/>
            <a:ext cx="121920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Improved quality of services</a:t>
            </a:r>
          </a:p>
        </p:txBody>
      </p:sp>
      <p:sp>
        <p:nvSpPr>
          <p:cNvPr id="2091" name="Rectangle 119"/>
          <p:cNvSpPr>
            <a:spLocks noChangeArrowheads="1"/>
          </p:cNvSpPr>
          <p:nvPr/>
        </p:nvSpPr>
        <p:spPr bwMode="auto">
          <a:xfrm>
            <a:off x="6248400" y="2743200"/>
            <a:ext cx="1219200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Increased inter-agency and inter-sectoral collaboration</a:t>
            </a:r>
          </a:p>
        </p:txBody>
      </p:sp>
      <p:sp>
        <p:nvSpPr>
          <p:cNvPr id="2092" name="Line 65"/>
          <p:cNvSpPr>
            <a:spLocks noChangeShapeType="1"/>
          </p:cNvSpPr>
          <p:nvPr/>
        </p:nvSpPr>
        <p:spPr bwMode="auto">
          <a:xfrm>
            <a:off x="32004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2093" name="Line 65"/>
          <p:cNvSpPr>
            <a:spLocks noChangeShapeType="1"/>
          </p:cNvSpPr>
          <p:nvPr/>
        </p:nvSpPr>
        <p:spPr bwMode="auto">
          <a:xfrm>
            <a:off x="3200400" y="3505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2094" name="Line 65"/>
          <p:cNvSpPr>
            <a:spLocks noChangeShapeType="1"/>
          </p:cNvSpPr>
          <p:nvPr/>
        </p:nvSpPr>
        <p:spPr bwMode="auto">
          <a:xfrm>
            <a:off x="3200400" y="5410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2095" name="Line 65"/>
          <p:cNvSpPr>
            <a:spLocks noChangeShapeType="1"/>
          </p:cNvSpPr>
          <p:nvPr/>
        </p:nvSpPr>
        <p:spPr bwMode="auto">
          <a:xfrm flipV="1">
            <a:off x="4495800" y="1524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2096" name="Line 65"/>
          <p:cNvSpPr>
            <a:spLocks noChangeShapeType="1"/>
          </p:cNvSpPr>
          <p:nvPr/>
        </p:nvSpPr>
        <p:spPr bwMode="auto">
          <a:xfrm>
            <a:off x="4495800" y="5410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36" name="Right Brace 135"/>
          <p:cNvSpPr/>
          <p:nvPr/>
        </p:nvSpPr>
        <p:spPr>
          <a:xfrm>
            <a:off x="5867400" y="838200"/>
            <a:ext cx="228600" cy="5791200"/>
          </a:xfrm>
          <a:prstGeom prst="rightBrace">
            <a:avLst>
              <a:gd name="adj1" fmla="val 8333"/>
              <a:gd name="adj2" fmla="val 45166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98" name="Line 105"/>
          <p:cNvSpPr>
            <a:spLocks noChangeShapeType="1"/>
          </p:cNvSpPr>
          <p:nvPr/>
        </p:nvSpPr>
        <p:spPr bwMode="auto">
          <a:xfrm flipV="1">
            <a:off x="8382000" y="44196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139" name="Right Brace 138"/>
          <p:cNvSpPr/>
          <p:nvPr/>
        </p:nvSpPr>
        <p:spPr>
          <a:xfrm>
            <a:off x="7543800" y="762000"/>
            <a:ext cx="228600" cy="5943600"/>
          </a:xfrm>
          <a:prstGeom prst="rightBrace">
            <a:avLst>
              <a:gd name="adj1" fmla="val 8333"/>
              <a:gd name="adj2" fmla="val 4597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00" name="Rectangle 6"/>
          <p:cNvSpPr>
            <a:spLocks noChangeArrowheads="1"/>
          </p:cNvSpPr>
          <p:nvPr/>
        </p:nvSpPr>
        <p:spPr bwMode="auto">
          <a:xfrm>
            <a:off x="6248400" y="4343400"/>
            <a:ext cx="1219200" cy="708025"/>
          </a:xfrm>
          <a:prstGeom prst="rect">
            <a:avLst/>
          </a:prstGeom>
          <a:solidFill>
            <a:srgbClr val="A9B6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PH agencies more effectively and efficiently use resources</a:t>
            </a:r>
          </a:p>
        </p:txBody>
      </p:sp>
      <p:sp>
        <p:nvSpPr>
          <p:cNvPr id="2101" name="Rectangle 9"/>
          <p:cNvSpPr>
            <a:spLocks noChangeArrowheads="1"/>
          </p:cNvSpPr>
          <p:nvPr/>
        </p:nvSpPr>
        <p:spPr bwMode="auto">
          <a:xfrm>
            <a:off x="6248400" y="5105400"/>
            <a:ext cx="1219200" cy="708025"/>
          </a:xfrm>
          <a:prstGeom prst="rect">
            <a:avLst/>
          </a:prstGeom>
          <a:solidFill>
            <a:srgbClr val="A9B6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Strengthened organizational  capacity and workforce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648200" y="4876800"/>
            <a:ext cx="1295400" cy="1676400"/>
          </a:xfrm>
          <a:prstGeom prst="rect">
            <a:avLst/>
          </a:prstGeom>
          <a:noFill/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rot="5400000" flipH="1" flipV="1">
            <a:off x="5143500" y="4686300"/>
            <a:ext cx="2286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16200000" flipH="1">
            <a:off x="5153818" y="1704182"/>
            <a:ext cx="207963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angle 93"/>
          <p:cNvSpPr/>
          <p:nvPr/>
        </p:nvSpPr>
        <p:spPr>
          <a:xfrm>
            <a:off x="4648200" y="1828800"/>
            <a:ext cx="1295400" cy="2743200"/>
          </a:xfrm>
          <a:prstGeom prst="rect">
            <a:avLst/>
          </a:prstGeom>
          <a:noFill/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06" name="Rectangle 21"/>
          <p:cNvSpPr>
            <a:spLocks noChangeArrowheads="1"/>
          </p:cNvSpPr>
          <p:nvPr/>
        </p:nvSpPr>
        <p:spPr bwMode="auto">
          <a:xfrm>
            <a:off x="4724400" y="914400"/>
            <a:ext cx="1135063" cy="7080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latin typeface="Arial" pitchFamily="34" charset="0"/>
                <a:ea typeface="ヒラギノ角ゴ Pro W3"/>
              </a:rPr>
              <a:t>Strong, credible and sustainable accreditation program in place</a:t>
            </a:r>
          </a:p>
        </p:txBody>
      </p:sp>
      <p:sp>
        <p:nvSpPr>
          <p:cNvPr id="2107" name="Line 65"/>
          <p:cNvSpPr>
            <a:spLocks noChangeShapeType="1"/>
          </p:cNvSpPr>
          <p:nvPr/>
        </p:nvSpPr>
        <p:spPr bwMode="auto">
          <a:xfrm>
            <a:off x="4495800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pitchFamily="34" charset="0"/>
              <a:ea typeface="ヒラギノ角ゴ Pro W3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172200" y="838200"/>
            <a:ext cx="1371600" cy="3276600"/>
          </a:xfrm>
          <a:prstGeom prst="rect">
            <a:avLst/>
          </a:prstGeom>
          <a:noFill/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172200" y="4267200"/>
            <a:ext cx="1371600" cy="2362200"/>
          </a:xfrm>
          <a:prstGeom prst="rect">
            <a:avLst/>
          </a:prstGeom>
          <a:noFill/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99" name="Straight Arrow Connector 98"/>
          <p:cNvCxnSpPr>
            <a:stCxn id="98" idx="0"/>
          </p:cNvCxnSpPr>
          <p:nvPr/>
        </p:nvCxnSpPr>
        <p:spPr>
          <a:xfrm rot="5400000" flipH="1" flipV="1">
            <a:off x="6781800" y="4191000"/>
            <a:ext cx="152400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67"/>
          <p:cNvSpPr/>
          <p:nvPr/>
        </p:nvSpPr>
        <p:spPr>
          <a:xfrm>
            <a:off x="6147429" y="1816750"/>
            <a:ext cx="1421141" cy="1219200"/>
          </a:xfrm>
          <a:custGeom>
            <a:avLst/>
            <a:gdLst>
              <a:gd name="connsiteX0" fmla="*/ 704850 w 1421141"/>
              <a:gd name="connsiteY0" fmla="*/ 171450 h 1219200"/>
              <a:gd name="connsiteX1" fmla="*/ 704850 w 1421141"/>
              <a:gd name="connsiteY1" fmla="*/ 171450 h 1219200"/>
              <a:gd name="connsiteX2" fmla="*/ 419100 w 1421141"/>
              <a:gd name="connsiteY2" fmla="*/ 171450 h 1219200"/>
              <a:gd name="connsiteX3" fmla="*/ 342900 w 1421141"/>
              <a:gd name="connsiteY3" fmla="*/ 190500 h 1219200"/>
              <a:gd name="connsiteX4" fmla="*/ 295275 w 1421141"/>
              <a:gd name="connsiteY4" fmla="*/ 200025 h 1219200"/>
              <a:gd name="connsiteX5" fmla="*/ 238125 w 1421141"/>
              <a:gd name="connsiteY5" fmla="*/ 228600 h 1219200"/>
              <a:gd name="connsiteX6" fmla="*/ 209550 w 1421141"/>
              <a:gd name="connsiteY6" fmla="*/ 238125 h 1219200"/>
              <a:gd name="connsiteX7" fmla="*/ 161925 w 1421141"/>
              <a:gd name="connsiteY7" fmla="*/ 257175 h 1219200"/>
              <a:gd name="connsiteX8" fmla="*/ 95250 w 1421141"/>
              <a:gd name="connsiteY8" fmla="*/ 352425 h 1219200"/>
              <a:gd name="connsiteX9" fmla="*/ 38100 w 1421141"/>
              <a:gd name="connsiteY9" fmla="*/ 438150 h 1219200"/>
              <a:gd name="connsiteX10" fmla="*/ 19050 w 1421141"/>
              <a:gd name="connsiteY10" fmla="*/ 514350 h 1219200"/>
              <a:gd name="connsiteX11" fmla="*/ 9525 w 1421141"/>
              <a:gd name="connsiteY11" fmla="*/ 552450 h 1219200"/>
              <a:gd name="connsiteX12" fmla="*/ 0 w 1421141"/>
              <a:gd name="connsiteY12" fmla="*/ 685800 h 1219200"/>
              <a:gd name="connsiteX13" fmla="*/ 19050 w 1421141"/>
              <a:gd name="connsiteY13" fmla="*/ 819150 h 1219200"/>
              <a:gd name="connsiteX14" fmla="*/ 38100 w 1421141"/>
              <a:gd name="connsiteY14" fmla="*/ 847725 h 1219200"/>
              <a:gd name="connsiteX15" fmla="*/ 57150 w 1421141"/>
              <a:gd name="connsiteY15" fmla="*/ 895350 h 1219200"/>
              <a:gd name="connsiteX16" fmla="*/ 152400 w 1421141"/>
              <a:gd name="connsiteY16" fmla="*/ 1000125 h 1219200"/>
              <a:gd name="connsiteX17" fmla="*/ 209550 w 1421141"/>
              <a:gd name="connsiteY17" fmla="*/ 1057275 h 1219200"/>
              <a:gd name="connsiteX18" fmla="*/ 247650 w 1421141"/>
              <a:gd name="connsiteY18" fmla="*/ 1095375 h 1219200"/>
              <a:gd name="connsiteX19" fmla="*/ 295275 w 1421141"/>
              <a:gd name="connsiteY19" fmla="*/ 1114425 h 1219200"/>
              <a:gd name="connsiteX20" fmla="*/ 381000 w 1421141"/>
              <a:gd name="connsiteY20" fmla="*/ 1143000 h 1219200"/>
              <a:gd name="connsiteX21" fmla="*/ 447675 w 1421141"/>
              <a:gd name="connsiteY21" fmla="*/ 1171575 h 1219200"/>
              <a:gd name="connsiteX22" fmla="*/ 495300 w 1421141"/>
              <a:gd name="connsiteY22" fmla="*/ 1181100 h 1219200"/>
              <a:gd name="connsiteX23" fmla="*/ 533400 w 1421141"/>
              <a:gd name="connsiteY23" fmla="*/ 1190625 h 1219200"/>
              <a:gd name="connsiteX24" fmla="*/ 590550 w 1421141"/>
              <a:gd name="connsiteY24" fmla="*/ 1200150 h 1219200"/>
              <a:gd name="connsiteX25" fmla="*/ 704850 w 1421141"/>
              <a:gd name="connsiteY25" fmla="*/ 1219200 h 1219200"/>
              <a:gd name="connsiteX26" fmla="*/ 942975 w 1421141"/>
              <a:gd name="connsiteY26" fmla="*/ 1200150 h 1219200"/>
              <a:gd name="connsiteX27" fmla="*/ 981075 w 1421141"/>
              <a:gd name="connsiteY27" fmla="*/ 1190625 h 1219200"/>
              <a:gd name="connsiteX28" fmla="*/ 1095375 w 1421141"/>
              <a:gd name="connsiteY28" fmla="*/ 1171575 h 1219200"/>
              <a:gd name="connsiteX29" fmla="*/ 1123950 w 1421141"/>
              <a:gd name="connsiteY29" fmla="*/ 1152525 h 1219200"/>
              <a:gd name="connsiteX30" fmla="*/ 1152525 w 1421141"/>
              <a:gd name="connsiteY30" fmla="*/ 1143000 h 1219200"/>
              <a:gd name="connsiteX31" fmla="*/ 1190625 w 1421141"/>
              <a:gd name="connsiteY31" fmla="*/ 1123950 h 1219200"/>
              <a:gd name="connsiteX32" fmla="*/ 1219200 w 1421141"/>
              <a:gd name="connsiteY32" fmla="*/ 1085850 h 1219200"/>
              <a:gd name="connsiteX33" fmla="*/ 1247775 w 1421141"/>
              <a:gd name="connsiteY33" fmla="*/ 1066800 h 1219200"/>
              <a:gd name="connsiteX34" fmla="*/ 1285875 w 1421141"/>
              <a:gd name="connsiteY34" fmla="*/ 1019175 h 1219200"/>
              <a:gd name="connsiteX35" fmla="*/ 1295400 w 1421141"/>
              <a:gd name="connsiteY35" fmla="*/ 990600 h 1219200"/>
              <a:gd name="connsiteX36" fmla="*/ 1352550 w 1421141"/>
              <a:gd name="connsiteY36" fmla="*/ 914400 h 1219200"/>
              <a:gd name="connsiteX37" fmla="*/ 1362075 w 1421141"/>
              <a:gd name="connsiteY37" fmla="*/ 876300 h 1219200"/>
              <a:gd name="connsiteX38" fmla="*/ 1371600 w 1421141"/>
              <a:gd name="connsiteY38" fmla="*/ 828675 h 1219200"/>
              <a:gd name="connsiteX39" fmla="*/ 1390650 w 1421141"/>
              <a:gd name="connsiteY39" fmla="*/ 771525 h 1219200"/>
              <a:gd name="connsiteX40" fmla="*/ 1400175 w 1421141"/>
              <a:gd name="connsiteY40" fmla="*/ 742950 h 1219200"/>
              <a:gd name="connsiteX41" fmla="*/ 1419225 w 1421141"/>
              <a:gd name="connsiteY41" fmla="*/ 542925 h 1219200"/>
              <a:gd name="connsiteX42" fmla="*/ 1400175 w 1421141"/>
              <a:gd name="connsiteY42" fmla="*/ 390525 h 1219200"/>
              <a:gd name="connsiteX43" fmla="*/ 1390650 w 1421141"/>
              <a:gd name="connsiteY43" fmla="*/ 361950 h 1219200"/>
              <a:gd name="connsiteX44" fmla="*/ 1352550 w 1421141"/>
              <a:gd name="connsiteY44" fmla="*/ 304800 h 1219200"/>
              <a:gd name="connsiteX45" fmla="*/ 1333500 w 1421141"/>
              <a:gd name="connsiteY45" fmla="*/ 276225 h 1219200"/>
              <a:gd name="connsiteX46" fmla="*/ 1257300 w 1421141"/>
              <a:gd name="connsiteY46" fmla="*/ 238125 h 1219200"/>
              <a:gd name="connsiteX47" fmla="*/ 1228725 w 1421141"/>
              <a:gd name="connsiteY47" fmla="*/ 228600 h 1219200"/>
              <a:gd name="connsiteX48" fmla="*/ 1190625 w 1421141"/>
              <a:gd name="connsiteY48" fmla="*/ 209550 h 1219200"/>
              <a:gd name="connsiteX49" fmla="*/ 1085850 w 1421141"/>
              <a:gd name="connsiteY49" fmla="*/ 180975 h 1219200"/>
              <a:gd name="connsiteX50" fmla="*/ 1047750 w 1421141"/>
              <a:gd name="connsiteY50" fmla="*/ 171450 h 1219200"/>
              <a:gd name="connsiteX51" fmla="*/ 1009650 w 1421141"/>
              <a:gd name="connsiteY51" fmla="*/ 161925 h 1219200"/>
              <a:gd name="connsiteX52" fmla="*/ 952500 w 1421141"/>
              <a:gd name="connsiteY52" fmla="*/ 152400 h 1219200"/>
              <a:gd name="connsiteX53" fmla="*/ 923925 w 1421141"/>
              <a:gd name="connsiteY53" fmla="*/ 142875 h 1219200"/>
              <a:gd name="connsiteX54" fmla="*/ 733425 w 1421141"/>
              <a:gd name="connsiteY54" fmla="*/ 114300 h 1219200"/>
              <a:gd name="connsiteX55" fmla="*/ 704850 w 1421141"/>
              <a:gd name="connsiteY55" fmla="*/ 104775 h 1219200"/>
              <a:gd name="connsiteX56" fmla="*/ 581025 w 1421141"/>
              <a:gd name="connsiteY56" fmla="*/ 57150 h 1219200"/>
              <a:gd name="connsiteX57" fmla="*/ 495300 w 1421141"/>
              <a:gd name="connsiteY57" fmla="*/ 28575 h 1219200"/>
              <a:gd name="connsiteX58" fmla="*/ 409575 w 1421141"/>
              <a:gd name="connsiteY58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421141" h="1219200">
                <a:moveTo>
                  <a:pt x="704850" y="171450"/>
                </a:moveTo>
                <a:lnTo>
                  <a:pt x="704850" y="171450"/>
                </a:lnTo>
                <a:cubicBezTo>
                  <a:pt x="578419" y="157402"/>
                  <a:pt x="588323" y="153944"/>
                  <a:pt x="419100" y="171450"/>
                </a:cubicBezTo>
                <a:cubicBezTo>
                  <a:pt x="393057" y="174144"/>
                  <a:pt x="368573" y="185365"/>
                  <a:pt x="342900" y="190500"/>
                </a:cubicBezTo>
                <a:cubicBezTo>
                  <a:pt x="327025" y="193675"/>
                  <a:pt x="310981" y="196098"/>
                  <a:pt x="295275" y="200025"/>
                </a:cubicBezTo>
                <a:cubicBezTo>
                  <a:pt x="247392" y="211996"/>
                  <a:pt x="284686" y="205320"/>
                  <a:pt x="238125" y="228600"/>
                </a:cubicBezTo>
                <a:cubicBezTo>
                  <a:pt x="229145" y="233090"/>
                  <a:pt x="218951" y="234600"/>
                  <a:pt x="209550" y="238125"/>
                </a:cubicBezTo>
                <a:cubicBezTo>
                  <a:pt x="193541" y="244128"/>
                  <a:pt x="177800" y="250825"/>
                  <a:pt x="161925" y="257175"/>
                </a:cubicBezTo>
                <a:cubicBezTo>
                  <a:pt x="55107" y="390698"/>
                  <a:pt x="186331" y="222309"/>
                  <a:pt x="95250" y="352425"/>
                </a:cubicBezTo>
                <a:cubicBezTo>
                  <a:pt x="68583" y="390520"/>
                  <a:pt x="52061" y="396266"/>
                  <a:pt x="38100" y="438150"/>
                </a:cubicBezTo>
                <a:cubicBezTo>
                  <a:pt x="29821" y="462988"/>
                  <a:pt x="25400" y="488950"/>
                  <a:pt x="19050" y="514350"/>
                </a:cubicBezTo>
                <a:lnTo>
                  <a:pt x="9525" y="552450"/>
                </a:lnTo>
                <a:cubicBezTo>
                  <a:pt x="6350" y="596900"/>
                  <a:pt x="0" y="641237"/>
                  <a:pt x="0" y="685800"/>
                </a:cubicBezTo>
                <a:cubicBezTo>
                  <a:pt x="0" y="698678"/>
                  <a:pt x="6228" y="789233"/>
                  <a:pt x="19050" y="819150"/>
                </a:cubicBezTo>
                <a:cubicBezTo>
                  <a:pt x="23559" y="829672"/>
                  <a:pt x="32980" y="837486"/>
                  <a:pt x="38100" y="847725"/>
                </a:cubicBezTo>
                <a:cubicBezTo>
                  <a:pt x="45746" y="863018"/>
                  <a:pt x="47904" y="880968"/>
                  <a:pt x="57150" y="895350"/>
                </a:cubicBezTo>
                <a:cubicBezTo>
                  <a:pt x="108479" y="975195"/>
                  <a:pt x="100780" y="965711"/>
                  <a:pt x="152400" y="1000125"/>
                </a:cubicBezTo>
                <a:cubicBezTo>
                  <a:pt x="187072" y="1052132"/>
                  <a:pt x="152840" y="1007654"/>
                  <a:pt x="209550" y="1057275"/>
                </a:cubicBezTo>
                <a:cubicBezTo>
                  <a:pt x="223067" y="1069102"/>
                  <a:pt x="232706" y="1085412"/>
                  <a:pt x="247650" y="1095375"/>
                </a:cubicBezTo>
                <a:cubicBezTo>
                  <a:pt x="261876" y="1104859"/>
                  <a:pt x="279173" y="1108674"/>
                  <a:pt x="295275" y="1114425"/>
                </a:cubicBezTo>
                <a:cubicBezTo>
                  <a:pt x="323641" y="1124556"/>
                  <a:pt x="354059" y="1129530"/>
                  <a:pt x="381000" y="1143000"/>
                </a:cubicBezTo>
                <a:cubicBezTo>
                  <a:pt x="408260" y="1156630"/>
                  <a:pt x="419645" y="1164567"/>
                  <a:pt x="447675" y="1171575"/>
                </a:cubicBezTo>
                <a:cubicBezTo>
                  <a:pt x="463381" y="1175502"/>
                  <a:pt x="479496" y="1177588"/>
                  <a:pt x="495300" y="1181100"/>
                </a:cubicBezTo>
                <a:cubicBezTo>
                  <a:pt x="508079" y="1183940"/>
                  <a:pt x="520563" y="1188058"/>
                  <a:pt x="533400" y="1190625"/>
                </a:cubicBezTo>
                <a:cubicBezTo>
                  <a:pt x="552338" y="1194413"/>
                  <a:pt x="571549" y="1196695"/>
                  <a:pt x="590550" y="1200150"/>
                </a:cubicBezTo>
                <a:cubicBezTo>
                  <a:pt x="692688" y="1218721"/>
                  <a:pt x="577081" y="1200947"/>
                  <a:pt x="704850" y="1219200"/>
                </a:cubicBezTo>
                <a:cubicBezTo>
                  <a:pt x="784225" y="1212850"/>
                  <a:pt x="863769" y="1208344"/>
                  <a:pt x="942975" y="1200150"/>
                </a:cubicBezTo>
                <a:cubicBezTo>
                  <a:pt x="955996" y="1198803"/>
                  <a:pt x="968208" y="1193037"/>
                  <a:pt x="981075" y="1190625"/>
                </a:cubicBezTo>
                <a:cubicBezTo>
                  <a:pt x="1019039" y="1183507"/>
                  <a:pt x="1095375" y="1171575"/>
                  <a:pt x="1095375" y="1171575"/>
                </a:cubicBezTo>
                <a:cubicBezTo>
                  <a:pt x="1104900" y="1165225"/>
                  <a:pt x="1113711" y="1157645"/>
                  <a:pt x="1123950" y="1152525"/>
                </a:cubicBezTo>
                <a:cubicBezTo>
                  <a:pt x="1132930" y="1148035"/>
                  <a:pt x="1143297" y="1146955"/>
                  <a:pt x="1152525" y="1143000"/>
                </a:cubicBezTo>
                <a:cubicBezTo>
                  <a:pt x="1165576" y="1137407"/>
                  <a:pt x="1177925" y="1130300"/>
                  <a:pt x="1190625" y="1123950"/>
                </a:cubicBezTo>
                <a:cubicBezTo>
                  <a:pt x="1200150" y="1111250"/>
                  <a:pt x="1207975" y="1097075"/>
                  <a:pt x="1219200" y="1085850"/>
                </a:cubicBezTo>
                <a:cubicBezTo>
                  <a:pt x="1227295" y="1077755"/>
                  <a:pt x="1240624" y="1075739"/>
                  <a:pt x="1247775" y="1066800"/>
                </a:cubicBezTo>
                <a:cubicBezTo>
                  <a:pt x="1300355" y="1001075"/>
                  <a:pt x="1203983" y="1073770"/>
                  <a:pt x="1285875" y="1019175"/>
                </a:cubicBezTo>
                <a:cubicBezTo>
                  <a:pt x="1289050" y="1009650"/>
                  <a:pt x="1290010" y="999071"/>
                  <a:pt x="1295400" y="990600"/>
                </a:cubicBezTo>
                <a:cubicBezTo>
                  <a:pt x="1312446" y="963814"/>
                  <a:pt x="1352550" y="914400"/>
                  <a:pt x="1352550" y="914400"/>
                </a:cubicBezTo>
                <a:cubicBezTo>
                  <a:pt x="1355725" y="901700"/>
                  <a:pt x="1359235" y="889079"/>
                  <a:pt x="1362075" y="876300"/>
                </a:cubicBezTo>
                <a:cubicBezTo>
                  <a:pt x="1365587" y="860496"/>
                  <a:pt x="1367340" y="844294"/>
                  <a:pt x="1371600" y="828675"/>
                </a:cubicBezTo>
                <a:cubicBezTo>
                  <a:pt x="1376884" y="809302"/>
                  <a:pt x="1384300" y="790575"/>
                  <a:pt x="1390650" y="771525"/>
                </a:cubicBezTo>
                <a:lnTo>
                  <a:pt x="1400175" y="742950"/>
                </a:lnTo>
                <a:cubicBezTo>
                  <a:pt x="1406525" y="676275"/>
                  <a:pt x="1427532" y="609384"/>
                  <a:pt x="1419225" y="542925"/>
                </a:cubicBezTo>
                <a:cubicBezTo>
                  <a:pt x="1412875" y="492125"/>
                  <a:pt x="1408160" y="441094"/>
                  <a:pt x="1400175" y="390525"/>
                </a:cubicBezTo>
                <a:cubicBezTo>
                  <a:pt x="1398609" y="380608"/>
                  <a:pt x="1395526" y="370727"/>
                  <a:pt x="1390650" y="361950"/>
                </a:cubicBezTo>
                <a:cubicBezTo>
                  <a:pt x="1379531" y="341936"/>
                  <a:pt x="1365250" y="323850"/>
                  <a:pt x="1352550" y="304800"/>
                </a:cubicBezTo>
                <a:cubicBezTo>
                  <a:pt x="1346200" y="295275"/>
                  <a:pt x="1344360" y="279845"/>
                  <a:pt x="1333500" y="276225"/>
                </a:cubicBezTo>
                <a:cubicBezTo>
                  <a:pt x="1269063" y="254746"/>
                  <a:pt x="1347275" y="283113"/>
                  <a:pt x="1257300" y="238125"/>
                </a:cubicBezTo>
                <a:cubicBezTo>
                  <a:pt x="1248320" y="233635"/>
                  <a:pt x="1237953" y="232555"/>
                  <a:pt x="1228725" y="228600"/>
                </a:cubicBezTo>
                <a:cubicBezTo>
                  <a:pt x="1215674" y="223007"/>
                  <a:pt x="1203676" y="215143"/>
                  <a:pt x="1190625" y="209550"/>
                </a:cubicBezTo>
                <a:cubicBezTo>
                  <a:pt x="1165699" y="198867"/>
                  <a:pt x="1097505" y="183889"/>
                  <a:pt x="1085850" y="180975"/>
                </a:cubicBezTo>
                <a:lnTo>
                  <a:pt x="1047750" y="171450"/>
                </a:lnTo>
                <a:cubicBezTo>
                  <a:pt x="1035050" y="168275"/>
                  <a:pt x="1022563" y="164077"/>
                  <a:pt x="1009650" y="161925"/>
                </a:cubicBezTo>
                <a:cubicBezTo>
                  <a:pt x="990600" y="158750"/>
                  <a:pt x="971353" y="156590"/>
                  <a:pt x="952500" y="152400"/>
                </a:cubicBezTo>
                <a:cubicBezTo>
                  <a:pt x="942699" y="150222"/>
                  <a:pt x="933848" y="144402"/>
                  <a:pt x="923925" y="142875"/>
                </a:cubicBezTo>
                <a:cubicBezTo>
                  <a:pt x="850851" y="131633"/>
                  <a:pt x="804768" y="138081"/>
                  <a:pt x="733425" y="114300"/>
                </a:cubicBezTo>
                <a:cubicBezTo>
                  <a:pt x="723900" y="111125"/>
                  <a:pt x="714251" y="108300"/>
                  <a:pt x="704850" y="104775"/>
                </a:cubicBezTo>
                <a:cubicBezTo>
                  <a:pt x="663443" y="89247"/>
                  <a:pt x="623927" y="67876"/>
                  <a:pt x="581025" y="57150"/>
                </a:cubicBezTo>
                <a:cubicBezTo>
                  <a:pt x="508030" y="38901"/>
                  <a:pt x="578991" y="58465"/>
                  <a:pt x="495300" y="28575"/>
                </a:cubicBezTo>
                <a:cubicBezTo>
                  <a:pt x="466934" y="18444"/>
                  <a:pt x="409575" y="0"/>
                  <a:pt x="409575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6" charset="-128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4632101" y="4644980"/>
            <a:ext cx="1421141" cy="1219200"/>
          </a:xfrm>
          <a:custGeom>
            <a:avLst/>
            <a:gdLst>
              <a:gd name="connsiteX0" fmla="*/ 704850 w 1421141"/>
              <a:gd name="connsiteY0" fmla="*/ 171450 h 1219200"/>
              <a:gd name="connsiteX1" fmla="*/ 704850 w 1421141"/>
              <a:gd name="connsiteY1" fmla="*/ 171450 h 1219200"/>
              <a:gd name="connsiteX2" fmla="*/ 419100 w 1421141"/>
              <a:gd name="connsiteY2" fmla="*/ 171450 h 1219200"/>
              <a:gd name="connsiteX3" fmla="*/ 342900 w 1421141"/>
              <a:gd name="connsiteY3" fmla="*/ 190500 h 1219200"/>
              <a:gd name="connsiteX4" fmla="*/ 295275 w 1421141"/>
              <a:gd name="connsiteY4" fmla="*/ 200025 h 1219200"/>
              <a:gd name="connsiteX5" fmla="*/ 238125 w 1421141"/>
              <a:gd name="connsiteY5" fmla="*/ 228600 h 1219200"/>
              <a:gd name="connsiteX6" fmla="*/ 209550 w 1421141"/>
              <a:gd name="connsiteY6" fmla="*/ 238125 h 1219200"/>
              <a:gd name="connsiteX7" fmla="*/ 161925 w 1421141"/>
              <a:gd name="connsiteY7" fmla="*/ 257175 h 1219200"/>
              <a:gd name="connsiteX8" fmla="*/ 95250 w 1421141"/>
              <a:gd name="connsiteY8" fmla="*/ 352425 h 1219200"/>
              <a:gd name="connsiteX9" fmla="*/ 38100 w 1421141"/>
              <a:gd name="connsiteY9" fmla="*/ 438150 h 1219200"/>
              <a:gd name="connsiteX10" fmla="*/ 19050 w 1421141"/>
              <a:gd name="connsiteY10" fmla="*/ 514350 h 1219200"/>
              <a:gd name="connsiteX11" fmla="*/ 9525 w 1421141"/>
              <a:gd name="connsiteY11" fmla="*/ 552450 h 1219200"/>
              <a:gd name="connsiteX12" fmla="*/ 0 w 1421141"/>
              <a:gd name="connsiteY12" fmla="*/ 685800 h 1219200"/>
              <a:gd name="connsiteX13" fmla="*/ 19050 w 1421141"/>
              <a:gd name="connsiteY13" fmla="*/ 819150 h 1219200"/>
              <a:gd name="connsiteX14" fmla="*/ 38100 w 1421141"/>
              <a:gd name="connsiteY14" fmla="*/ 847725 h 1219200"/>
              <a:gd name="connsiteX15" fmla="*/ 57150 w 1421141"/>
              <a:gd name="connsiteY15" fmla="*/ 895350 h 1219200"/>
              <a:gd name="connsiteX16" fmla="*/ 152400 w 1421141"/>
              <a:gd name="connsiteY16" fmla="*/ 1000125 h 1219200"/>
              <a:gd name="connsiteX17" fmla="*/ 209550 w 1421141"/>
              <a:gd name="connsiteY17" fmla="*/ 1057275 h 1219200"/>
              <a:gd name="connsiteX18" fmla="*/ 247650 w 1421141"/>
              <a:gd name="connsiteY18" fmla="*/ 1095375 h 1219200"/>
              <a:gd name="connsiteX19" fmla="*/ 295275 w 1421141"/>
              <a:gd name="connsiteY19" fmla="*/ 1114425 h 1219200"/>
              <a:gd name="connsiteX20" fmla="*/ 381000 w 1421141"/>
              <a:gd name="connsiteY20" fmla="*/ 1143000 h 1219200"/>
              <a:gd name="connsiteX21" fmla="*/ 447675 w 1421141"/>
              <a:gd name="connsiteY21" fmla="*/ 1171575 h 1219200"/>
              <a:gd name="connsiteX22" fmla="*/ 495300 w 1421141"/>
              <a:gd name="connsiteY22" fmla="*/ 1181100 h 1219200"/>
              <a:gd name="connsiteX23" fmla="*/ 533400 w 1421141"/>
              <a:gd name="connsiteY23" fmla="*/ 1190625 h 1219200"/>
              <a:gd name="connsiteX24" fmla="*/ 590550 w 1421141"/>
              <a:gd name="connsiteY24" fmla="*/ 1200150 h 1219200"/>
              <a:gd name="connsiteX25" fmla="*/ 704850 w 1421141"/>
              <a:gd name="connsiteY25" fmla="*/ 1219200 h 1219200"/>
              <a:gd name="connsiteX26" fmla="*/ 942975 w 1421141"/>
              <a:gd name="connsiteY26" fmla="*/ 1200150 h 1219200"/>
              <a:gd name="connsiteX27" fmla="*/ 981075 w 1421141"/>
              <a:gd name="connsiteY27" fmla="*/ 1190625 h 1219200"/>
              <a:gd name="connsiteX28" fmla="*/ 1095375 w 1421141"/>
              <a:gd name="connsiteY28" fmla="*/ 1171575 h 1219200"/>
              <a:gd name="connsiteX29" fmla="*/ 1123950 w 1421141"/>
              <a:gd name="connsiteY29" fmla="*/ 1152525 h 1219200"/>
              <a:gd name="connsiteX30" fmla="*/ 1152525 w 1421141"/>
              <a:gd name="connsiteY30" fmla="*/ 1143000 h 1219200"/>
              <a:gd name="connsiteX31" fmla="*/ 1190625 w 1421141"/>
              <a:gd name="connsiteY31" fmla="*/ 1123950 h 1219200"/>
              <a:gd name="connsiteX32" fmla="*/ 1219200 w 1421141"/>
              <a:gd name="connsiteY32" fmla="*/ 1085850 h 1219200"/>
              <a:gd name="connsiteX33" fmla="*/ 1247775 w 1421141"/>
              <a:gd name="connsiteY33" fmla="*/ 1066800 h 1219200"/>
              <a:gd name="connsiteX34" fmla="*/ 1285875 w 1421141"/>
              <a:gd name="connsiteY34" fmla="*/ 1019175 h 1219200"/>
              <a:gd name="connsiteX35" fmla="*/ 1295400 w 1421141"/>
              <a:gd name="connsiteY35" fmla="*/ 990600 h 1219200"/>
              <a:gd name="connsiteX36" fmla="*/ 1352550 w 1421141"/>
              <a:gd name="connsiteY36" fmla="*/ 914400 h 1219200"/>
              <a:gd name="connsiteX37" fmla="*/ 1362075 w 1421141"/>
              <a:gd name="connsiteY37" fmla="*/ 876300 h 1219200"/>
              <a:gd name="connsiteX38" fmla="*/ 1371600 w 1421141"/>
              <a:gd name="connsiteY38" fmla="*/ 828675 h 1219200"/>
              <a:gd name="connsiteX39" fmla="*/ 1390650 w 1421141"/>
              <a:gd name="connsiteY39" fmla="*/ 771525 h 1219200"/>
              <a:gd name="connsiteX40" fmla="*/ 1400175 w 1421141"/>
              <a:gd name="connsiteY40" fmla="*/ 742950 h 1219200"/>
              <a:gd name="connsiteX41" fmla="*/ 1419225 w 1421141"/>
              <a:gd name="connsiteY41" fmla="*/ 542925 h 1219200"/>
              <a:gd name="connsiteX42" fmla="*/ 1400175 w 1421141"/>
              <a:gd name="connsiteY42" fmla="*/ 390525 h 1219200"/>
              <a:gd name="connsiteX43" fmla="*/ 1390650 w 1421141"/>
              <a:gd name="connsiteY43" fmla="*/ 361950 h 1219200"/>
              <a:gd name="connsiteX44" fmla="*/ 1352550 w 1421141"/>
              <a:gd name="connsiteY44" fmla="*/ 304800 h 1219200"/>
              <a:gd name="connsiteX45" fmla="*/ 1333500 w 1421141"/>
              <a:gd name="connsiteY45" fmla="*/ 276225 h 1219200"/>
              <a:gd name="connsiteX46" fmla="*/ 1257300 w 1421141"/>
              <a:gd name="connsiteY46" fmla="*/ 238125 h 1219200"/>
              <a:gd name="connsiteX47" fmla="*/ 1228725 w 1421141"/>
              <a:gd name="connsiteY47" fmla="*/ 228600 h 1219200"/>
              <a:gd name="connsiteX48" fmla="*/ 1190625 w 1421141"/>
              <a:gd name="connsiteY48" fmla="*/ 209550 h 1219200"/>
              <a:gd name="connsiteX49" fmla="*/ 1085850 w 1421141"/>
              <a:gd name="connsiteY49" fmla="*/ 180975 h 1219200"/>
              <a:gd name="connsiteX50" fmla="*/ 1047750 w 1421141"/>
              <a:gd name="connsiteY50" fmla="*/ 171450 h 1219200"/>
              <a:gd name="connsiteX51" fmla="*/ 1009650 w 1421141"/>
              <a:gd name="connsiteY51" fmla="*/ 161925 h 1219200"/>
              <a:gd name="connsiteX52" fmla="*/ 952500 w 1421141"/>
              <a:gd name="connsiteY52" fmla="*/ 152400 h 1219200"/>
              <a:gd name="connsiteX53" fmla="*/ 923925 w 1421141"/>
              <a:gd name="connsiteY53" fmla="*/ 142875 h 1219200"/>
              <a:gd name="connsiteX54" fmla="*/ 733425 w 1421141"/>
              <a:gd name="connsiteY54" fmla="*/ 114300 h 1219200"/>
              <a:gd name="connsiteX55" fmla="*/ 704850 w 1421141"/>
              <a:gd name="connsiteY55" fmla="*/ 104775 h 1219200"/>
              <a:gd name="connsiteX56" fmla="*/ 581025 w 1421141"/>
              <a:gd name="connsiteY56" fmla="*/ 57150 h 1219200"/>
              <a:gd name="connsiteX57" fmla="*/ 495300 w 1421141"/>
              <a:gd name="connsiteY57" fmla="*/ 28575 h 1219200"/>
              <a:gd name="connsiteX58" fmla="*/ 409575 w 1421141"/>
              <a:gd name="connsiteY58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421141" h="1219200">
                <a:moveTo>
                  <a:pt x="704850" y="171450"/>
                </a:moveTo>
                <a:lnTo>
                  <a:pt x="704850" y="171450"/>
                </a:lnTo>
                <a:cubicBezTo>
                  <a:pt x="578419" y="157402"/>
                  <a:pt x="588323" y="153944"/>
                  <a:pt x="419100" y="171450"/>
                </a:cubicBezTo>
                <a:cubicBezTo>
                  <a:pt x="393057" y="174144"/>
                  <a:pt x="368573" y="185365"/>
                  <a:pt x="342900" y="190500"/>
                </a:cubicBezTo>
                <a:cubicBezTo>
                  <a:pt x="327025" y="193675"/>
                  <a:pt x="310981" y="196098"/>
                  <a:pt x="295275" y="200025"/>
                </a:cubicBezTo>
                <a:cubicBezTo>
                  <a:pt x="247392" y="211996"/>
                  <a:pt x="284686" y="205320"/>
                  <a:pt x="238125" y="228600"/>
                </a:cubicBezTo>
                <a:cubicBezTo>
                  <a:pt x="229145" y="233090"/>
                  <a:pt x="218951" y="234600"/>
                  <a:pt x="209550" y="238125"/>
                </a:cubicBezTo>
                <a:cubicBezTo>
                  <a:pt x="193541" y="244128"/>
                  <a:pt x="177800" y="250825"/>
                  <a:pt x="161925" y="257175"/>
                </a:cubicBezTo>
                <a:cubicBezTo>
                  <a:pt x="55107" y="390698"/>
                  <a:pt x="186331" y="222309"/>
                  <a:pt x="95250" y="352425"/>
                </a:cubicBezTo>
                <a:cubicBezTo>
                  <a:pt x="68583" y="390520"/>
                  <a:pt x="52061" y="396266"/>
                  <a:pt x="38100" y="438150"/>
                </a:cubicBezTo>
                <a:cubicBezTo>
                  <a:pt x="29821" y="462988"/>
                  <a:pt x="25400" y="488950"/>
                  <a:pt x="19050" y="514350"/>
                </a:cubicBezTo>
                <a:lnTo>
                  <a:pt x="9525" y="552450"/>
                </a:lnTo>
                <a:cubicBezTo>
                  <a:pt x="6350" y="596900"/>
                  <a:pt x="0" y="641237"/>
                  <a:pt x="0" y="685800"/>
                </a:cubicBezTo>
                <a:cubicBezTo>
                  <a:pt x="0" y="698678"/>
                  <a:pt x="6228" y="789233"/>
                  <a:pt x="19050" y="819150"/>
                </a:cubicBezTo>
                <a:cubicBezTo>
                  <a:pt x="23559" y="829672"/>
                  <a:pt x="32980" y="837486"/>
                  <a:pt x="38100" y="847725"/>
                </a:cubicBezTo>
                <a:cubicBezTo>
                  <a:pt x="45746" y="863018"/>
                  <a:pt x="47904" y="880968"/>
                  <a:pt x="57150" y="895350"/>
                </a:cubicBezTo>
                <a:cubicBezTo>
                  <a:pt x="108479" y="975195"/>
                  <a:pt x="100780" y="965711"/>
                  <a:pt x="152400" y="1000125"/>
                </a:cubicBezTo>
                <a:cubicBezTo>
                  <a:pt x="187072" y="1052132"/>
                  <a:pt x="152840" y="1007654"/>
                  <a:pt x="209550" y="1057275"/>
                </a:cubicBezTo>
                <a:cubicBezTo>
                  <a:pt x="223067" y="1069102"/>
                  <a:pt x="232706" y="1085412"/>
                  <a:pt x="247650" y="1095375"/>
                </a:cubicBezTo>
                <a:cubicBezTo>
                  <a:pt x="261876" y="1104859"/>
                  <a:pt x="279173" y="1108674"/>
                  <a:pt x="295275" y="1114425"/>
                </a:cubicBezTo>
                <a:cubicBezTo>
                  <a:pt x="323641" y="1124556"/>
                  <a:pt x="354059" y="1129530"/>
                  <a:pt x="381000" y="1143000"/>
                </a:cubicBezTo>
                <a:cubicBezTo>
                  <a:pt x="408260" y="1156630"/>
                  <a:pt x="419645" y="1164567"/>
                  <a:pt x="447675" y="1171575"/>
                </a:cubicBezTo>
                <a:cubicBezTo>
                  <a:pt x="463381" y="1175502"/>
                  <a:pt x="479496" y="1177588"/>
                  <a:pt x="495300" y="1181100"/>
                </a:cubicBezTo>
                <a:cubicBezTo>
                  <a:pt x="508079" y="1183940"/>
                  <a:pt x="520563" y="1188058"/>
                  <a:pt x="533400" y="1190625"/>
                </a:cubicBezTo>
                <a:cubicBezTo>
                  <a:pt x="552338" y="1194413"/>
                  <a:pt x="571549" y="1196695"/>
                  <a:pt x="590550" y="1200150"/>
                </a:cubicBezTo>
                <a:cubicBezTo>
                  <a:pt x="692688" y="1218721"/>
                  <a:pt x="577081" y="1200947"/>
                  <a:pt x="704850" y="1219200"/>
                </a:cubicBezTo>
                <a:cubicBezTo>
                  <a:pt x="784225" y="1212850"/>
                  <a:pt x="863769" y="1208344"/>
                  <a:pt x="942975" y="1200150"/>
                </a:cubicBezTo>
                <a:cubicBezTo>
                  <a:pt x="955996" y="1198803"/>
                  <a:pt x="968208" y="1193037"/>
                  <a:pt x="981075" y="1190625"/>
                </a:cubicBezTo>
                <a:cubicBezTo>
                  <a:pt x="1019039" y="1183507"/>
                  <a:pt x="1095375" y="1171575"/>
                  <a:pt x="1095375" y="1171575"/>
                </a:cubicBezTo>
                <a:cubicBezTo>
                  <a:pt x="1104900" y="1165225"/>
                  <a:pt x="1113711" y="1157645"/>
                  <a:pt x="1123950" y="1152525"/>
                </a:cubicBezTo>
                <a:cubicBezTo>
                  <a:pt x="1132930" y="1148035"/>
                  <a:pt x="1143297" y="1146955"/>
                  <a:pt x="1152525" y="1143000"/>
                </a:cubicBezTo>
                <a:cubicBezTo>
                  <a:pt x="1165576" y="1137407"/>
                  <a:pt x="1177925" y="1130300"/>
                  <a:pt x="1190625" y="1123950"/>
                </a:cubicBezTo>
                <a:cubicBezTo>
                  <a:pt x="1200150" y="1111250"/>
                  <a:pt x="1207975" y="1097075"/>
                  <a:pt x="1219200" y="1085850"/>
                </a:cubicBezTo>
                <a:cubicBezTo>
                  <a:pt x="1227295" y="1077755"/>
                  <a:pt x="1240624" y="1075739"/>
                  <a:pt x="1247775" y="1066800"/>
                </a:cubicBezTo>
                <a:cubicBezTo>
                  <a:pt x="1300355" y="1001075"/>
                  <a:pt x="1203983" y="1073770"/>
                  <a:pt x="1285875" y="1019175"/>
                </a:cubicBezTo>
                <a:cubicBezTo>
                  <a:pt x="1289050" y="1009650"/>
                  <a:pt x="1290010" y="999071"/>
                  <a:pt x="1295400" y="990600"/>
                </a:cubicBezTo>
                <a:cubicBezTo>
                  <a:pt x="1312446" y="963814"/>
                  <a:pt x="1352550" y="914400"/>
                  <a:pt x="1352550" y="914400"/>
                </a:cubicBezTo>
                <a:cubicBezTo>
                  <a:pt x="1355725" y="901700"/>
                  <a:pt x="1359235" y="889079"/>
                  <a:pt x="1362075" y="876300"/>
                </a:cubicBezTo>
                <a:cubicBezTo>
                  <a:pt x="1365587" y="860496"/>
                  <a:pt x="1367340" y="844294"/>
                  <a:pt x="1371600" y="828675"/>
                </a:cubicBezTo>
                <a:cubicBezTo>
                  <a:pt x="1376884" y="809302"/>
                  <a:pt x="1384300" y="790575"/>
                  <a:pt x="1390650" y="771525"/>
                </a:cubicBezTo>
                <a:lnTo>
                  <a:pt x="1400175" y="742950"/>
                </a:lnTo>
                <a:cubicBezTo>
                  <a:pt x="1406525" y="676275"/>
                  <a:pt x="1427532" y="609384"/>
                  <a:pt x="1419225" y="542925"/>
                </a:cubicBezTo>
                <a:cubicBezTo>
                  <a:pt x="1412875" y="492125"/>
                  <a:pt x="1408160" y="441094"/>
                  <a:pt x="1400175" y="390525"/>
                </a:cubicBezTo>
                <a:cubicBezTo>
                  <a:pt x="1398609" y="380608"/>
                  <a:pt x="1395526" y="370727"/>
                  <a:pt x="1390650" y="361950"/>
                </a:cubicBezTo>
                <a:cubicBezTo>
                  <a:pt x="1379531" y="341936"/>
                  <a:pt x="1365250" y="323850"/>
                  <a:pt x="1352550" y="304800"/>
                </a:cubicBezTo>
                <a:cubicBezTo>
                  <a:pt x="1346200" y="295275"/>
                  <a:pt x="1344360" y="279845"/>
                  <a:pt x="1333500" y="276225"/>
                </a:cubicBezTo>
                <a:cubicBezTo>
                  <a:pt x="1269063" y="254746"/>
                  <a:pt x="1347275" y="283113"/>
                  <a:pt x="1257300" y="238125"/>
                </a:cubicBezTo>
                <a:cubicBezTo>
                  <a:pt x="1248320" y="233635"/>
                  <a:pt x="1237953" y="232555"/>
                  <a:pt x="1228725" y="228600"/>
                </a:cubicBezTo>
                <a:cubicBezTo>
                  <a:pt x="1215674" y="223007"/>
                  <a:pt x="1203676" y="215143"/>
                  <a:pt x="1190625" y="209550"/>
                </a:cubicBezTo>
                <a:cubicBezTo>
                  <a:pt x="1165699" y="198867"/>
                  <a:pt x="1097505" y="183889"/>
                  <a:pt x="1085850" y="180975"/>
                </a:cubicBezTo>
                <a:lnTo>
                  <a:pt x="1047750" y="171450"/>
                </a:lnTo>
                <a:cubicBezTo>
                  <a:pt x="1035050" y="168275"/>
                  <a:pt x="1022563" y="164077"/>
                  <a:pt x="1009650" y="161925"/>
                </a:cubicBezTo>
                <a:cubicBezTo>
                  <a:pt x="990600" y="158750"/>
                  <a:pt x="971353" y="156590"/>
                  <a:pt x="952500" y="152400"/>
                </a:cubicBezTo>
                <a:cubicBezTo>
                  <a:pt x="942699" y="150222"/>
                  <a:pt x="933848" y="144402"/>
                  <a:pt x="923925" y="142875"/>
                </a:cubicBezTo>
                <a:cubicBezTo>
                  <a:pt x="850851" y="131633"/>
                  <a:pt x="804768" y="138081"/>
                  <a:pt x="733425" y="114300"/>
                </a:cubicBezTo>
                <a:cubicBezTo>
                  <a:pt x="723900" y="111125"/>
                  <a:pt x="714251" y="108300"/>
                  <a:pt x="704850" y="104775"/>
                </a:cubicBezTo>
                <a:cubicBezTo>
                  <a:pt x="663443" y="89247"/>
                  <a:pt x="623927" y="67876"/>
                  <a:pt x="581025" y="57150"/>
                </a:cubicBezTo>
                <a:cubicBezTo>
                  <a:pt x="508030" y="38901"/>
                  <a:pt x="578991" y="58465"/>
                  <a:pt x="495300" y="28575"/>
                </a:cubicBezTo>
                <a:cubicBezTo>
                  <a:pt x="466934" y="18444"/>
                  <a:pt x="409575" y="0"/>
                  <a:pt x="409575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6" charset="-128"/>
            </a:endParaRPr>
          </a:p>
        </p:txBody>
      </p:sp>
      <p:sp>
        <p:nvSpPr>
          <p:cNvPr id="70" name="Freeform 69"/>
          <p:cNvSpPr/>
          <p:nvPr/>
        </p:nvSpPr>
        <p:spPr>
          <a:xfrm>
            <a:off x="7671429" y="914400"/>
            <a:ext cx="1421141" cy="1219200"/>
          </a:xfrm>
          <a:custGeom>
            <a:avLst/>
            <a:gdLst>
              <a:gd name="connsiteX0" fmla="*/ 704850 w 1421141"/>
              <a:gd name="connsiteY0" fmla="*/ 171450 h 1219200"/>
              <a:gd name="connsiteX1" fmla="*/ 704850 w 1421141"/>
              <a:gd name="connsiteY1" fmla="*/ 171450 h 1219200"/>
              <a:gd name="connsiteX2" fmla="*/ 419100 w 1421141"/>
              <a:gd name="connsiteY2" fmla="*/ 171450 h 1219200"/>
              <a:gd name="connsiteX3" fmla="*/ 342900 w 1421141"/>
              <a:gd name="connsiteY3" fmla="*/ 190500 h 1219200"/>
              <a:gd name="connsiteX4" fmla="*/ 295275 w 1421141"/>
              <a:gd name="connsiteY4" fmla="*/ 200025 h 1219200"/>
              <a:gd name="connsiteX5" fmla="*/ 238125 w 1421141"/>
              <a:gd name="connsiteY5" fmla="*/ 228600 h 1219200"/>
              <a:gd name="connsiteX6" fmla="*/ 209550 w 1421141"/>
              <a:gd name="connsiteY6" fmla="*/ 238125 h 1219200"/>
              <a:gd name="connsiteX7" fmla="*/ 161925 w 1421141"/>
              <a:gd name="connsiteY7" fmla="*/ 257175 h 1219200"/>
              <a:gd name="connsiteX8" fmla="*/ 95250 w 1421141"/>
              <a:gd name="connsiteY8" fmla="*/ 352425 h 1219200"/>
              <a:gd name="connsiteX9" fmla="*/ 38100 w 1421141"/>
              <a:gd name="connsiteY9" fmla="*/ 438150 h 1219200"/>
              <a:gd name="connsiteX10" fmla="*/ 19050 w 1421141"/>
              <a:gd name="connsiteY10" fmla="*/ 514350 h 1219200"/>
              <a:gd name="connsiteX11" fmla="*/ 9525 w 1421141"/>
              <a:gd name="connsiteY11" fmla="*/ 552450 h 1219200"/>
              <a:gd name="connsiteX12" fmla="*/ 0 w 1421141"/>
              <a:gd name="connsiteY12" fmla="*/ 685800 h 1219200"/>
              <a:gd name="connsiteX13" fmla="*/ 19050 w 1421141"/>
              <a:gd name="connsiteY13" fmla="*/ 819150 h 1219200"/>
              <a:gd name="connsiteX14" fmla="*/ 38100 w 1421141"/>
              <a:gd name="connsiteY14" fmla="*/ 847725 h 1219200"/>
              <a:gd name="connsiteX15" fmla="*/ 57150 w 1421141"/>
              <a:gd name="connsiteY15" fmla="*/ 895350 h 1219200"/>
              <a:gd name="connsiteX16" fmla="*/ 152400 w 1421141"/>
              <a:gd name="connsiteY16" fmla="*/ 1000125 h 1219200"/>
              <a:gd name="connsiteX17" fmla="*/ 209550 w 1421141"/>
              <a:gd name="connsiteY17" fmla="*/ 1057275 h 1219200"/>
              <a:gd name="connsiteX18" fmla="*/ 247650 w 1421141"/>
              <a:gd name="connsiteY18" fmla="*/ 1095375 h 1219200"/>
              <a:gd name="connsiteX19" fmla="*/ 295275 w 1421141"/>
              <a:gd name="connsiteY19" fmla="*/ 1114425 h 1219200"/>
              <a:gd name="connsiteX20" fmla="*/ 381000 w 1421141"/>
              <a:gd name="connsiteY20" fmla="*/ 1143000 h 1219200"/>
              <a:gd name="connsiteX21" fmla="*/ 447675 w 1421141"/>
              <a:gd name="connsiteY21" fmla="*/ 1171575 h 1219200"/>
              <a:gd name="connsiteX22" fmla="*/ 495300 w 1421141"/>
              <a:gd name="connsiteY22" fmla="*/ 1181100 h 1219200"/>
              <a:gd name="connsiteX23" fmla="*/ 533400 w 1421141"/>
              <a:gd name="connsiteY23" fmla="*/ 1190625 h 1219200"/>
              <a:gd name="connsiteX24" fmla="*/ 590550 w 1421141"/>
              <a:gd name="connsiteY24" fmla="*/ 1200150 h 1219200"/>
              <a:gd name="connsiteX25" fmla="*/ 704850 w 1421141"/>
              <a:gd name="connsiteY25" fmla="*/ 1219200 h 1219200"/>
              <a:gd name="connsiteX26" fmla="*/ 942975 w 1421141"/>
              <a:gd name="connsiteY26" fmla="*/ 1200150 h 1219200"/>
              <a:gd name="connsiteX27" fmla="*/ 981075 w 1421141"/>
              <a:gd name="connsiteY27" fmla="*/ 1190625 h 1219200"/>
              <a:gd name="connsiteX28" fmla="*/ 1095375 w 1421141"/>
              <a:gd name="connsiteY28" fmla="*/ 1171575 h 1219200"/>
              <a:gd name="connsiteX29" fmla="*/ 1123950 w 1421141"/>
              <a:gd name="connsiteY29" fmla="*/ 1152525 h 1219200"/>
              <a:gd name="connsiteX30" fmla="*/ 1152525 w 1421141"/>
              <a:gd name="connsiteY30" fmla="*/ 1143000 h 1219200"/>
              <a:gd name="connsiteX31" fmla="*/ 1190625 w 1421141"/>
              <a:gd name="connsiteY31" fmla="*/ 1123950 h 1219200"/>
              <a:gd name="connsiteX32" fmla="*/ 1219200 w 1421141"/>
              <a:gd name="connsiteY32" fmla="*/ 1085850 h 1219200"/>
              <a:gd name="connsiteX33" fmla="*/ 1247775 w 1421141"/>
              <a:gd name="connsiteY33" fmla="*/ 1066800 h 1219200"/>
              <a:gd name="connsiteX34" fmla="*/ 1285875 w 1421141"/>
              <a:gd name="connsiteY34" fmla="*/ 1019175 h 1219200"/>
              <a:gd name="connsiteX35" fmla="*/ 1295400 w 1421141"/>
              <a:gd name="connsiteY35" fmla="*/ 990600 h 1219200"/>
              <a:gd name="connsiteX36" fmla="*/ 1352550 w 1421141"/>
              <a:gd name="connsiteY36" fmla="*/ 914400 h 1219200"/>
              <a:gd name="connsiteX37" fmla="*/ 1362075 w 1421141"/>
              <a:gd name="connsiteY37" fmla="*/ 876300 h 1219200"/>
              <a:gd name="connsiteX38" fmla="*/ 1371600 w 1421141"/>
              <a:gd name="connsiteY38" fmla="*/ 828675 h 1219200"/>
              <a:gd name="connsiteX39" fmla="*/ 1390650 w 1421141"/>
              <a:gd name="connsiteY39" fmla="*/ 771525 h 1219200"/>
              <a:gd name="connsiteX40" fmla="*/ 1400175 w 1421141"/>
              <a:gd name="connsiteY40" fmla="*/ 742950 h 1219200"/>
              <a:gd name="connsiteX41" fmla="*/ 1419225 w 1421141"/>
              <a:gd name="connsiteY41" fmla="*/ 542925 h 1219200"/>
              <a:gd name="connsiteX42" fmla="*/ 1400175 w 1421141"/>
              <a:gd name="connsiteY42" fmla="*/ 390525 h 1219200"/>
              <a:gd name="connsiteX43" fmla="*/ 1390650 w 1421141"/>
              <a:gd name="connsiteY43" fmla="*/ 361950 h 1219200"/>
              <a:gd name="connsiteX44" fmla="*/ 1352550 w 1421141"/>
              <a:gd name="connsiteY44" fmla="*/ 304800 h 1219200"/>
              <a:gd name="connsiteX45" fmla="*/ 1333500 w 1421141"/>
              <a:gd name="connsiteY45" fmla="*/ 276225 h 1219200"/>
              <a:gd name="connsiteX46" fmla="*/ 1257300 w 1421141"/>
              <a:gd name="connsiteY46" fmla="*/ 238125 h 1219200"/>
              <a:gd name="connsiteX47" fmla="*/ 1228725 w 1421141"/>
              <a:gd name="connsiteY47" fmla="*/ 228600 h 1219200"/>
              <a:gd name="connsiteX48" fmla="*/ 1190625 w 1421141"/>
              <a:gd name="connsiteY48" fmla="*/ 209550 h 1219200"/>
              <a:gd name="connsiteX49" fmla="*/ 1085850 w 1421141"/>
              <a:gd name="connsiteY49" fmla="*/ 180975 h 1219200"/>
              <a:gd name="connsiteX50" fmla="*/ 1047750 w 1421141"/>
              <a:gd name="connsiteY50" fmla="*/ 171450 h 1219200"/>
              <a:gd name="connsiteX51" fmla="*/ 1009650 w 1421141"/>
              <a:gd name="connsiteY51" fmla="*/ 161925 h 1219200"/>
              <a:gd name="connsiteX52" fmla="*/ 952500 w 1421141"/>
              <a:gd name="connsiteY52" fmla="*/ 152400 h 1219200"/>
              <a:gd name="connsiteX53" fmla="*/ 923925 w 1421141"/>
              <a:gd name="connsiteY53" fmla="*/ 142875 h 1219200"/>
              <a:gd name="connsiteX54" fmla="*/ 733425 w 1421141"/>
              <a:gd name="connsiteY54" fmla="*/ 114300 h 1219200"/>
              <a:gd name="connsiteX55" fmla="*/ 704850 w 1421141"/>
              <a:gd name="connsiteY55" fmla="*/ 104775 h 1219200"/>
              <a:gd name="connsiteX56" fmla="*/ 581025 w 1421141"/>
              <a:gd name="connsiteY56" fmla="*/ 57150 h 1219200"/>
              <a:gd name="connsiteX57" fmla="*/ 495300 w 1421141"/>
              <a:gd name="connsiteY57" fmla="*/ 28575 h 1219200"/>
              <a:gd name="connsiteX58" fmla="*/ 409575 w 1421141"/>
              <a:gd name="connsiteY58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421141" h="1219200">
                <a:moveTo>
                  <a:pt x="704850" y="171450"/>
                </a:moveTo>
                <a:lnTo>
                  <a:pt x="704850" y="171450"/>
                </a:lnTo>
                <a:cubicBezTo>
                  <a:pt x="578419" y="157402"/>
                  <a:pt x="588323" y="153944"/>
                  <a:pt x="419100" y="171450"/>
                </a:cubicBezTo>
                <a:cubicBezTo>
                  <a:pt x="393057" y="174144"/>
                  <a:pt x="368573" y="185365"/>
                  <a:pt x="342900" y="190500"/>
                </a:cubicBezTo>
                <a:cubicBezTo>
                  <a:pt x="327025" y="193675"/>
                  <a:pt x="310981" y="196098"/>
                  <a:pt x="295275" y="200025"/>
                </a:cubicBezTo>
                <a:cubicBezTo>
                  <a:pt x="247392" y="211996"/>
                  <a:pt x="284686" y="205320"/>
                  <a:pt x="238125" y="228600"/>
                </a:cubicBezTo>
                <a:cubicBezTo>
                  <a:pt x="229145" y="233090"/>
                  <a:pt x="218951" y="234600"/>
                  <a:pt x="209550" y="238125"/>
                </a:cubicBezTo>
                <a:cubicBezTo>
                  <a:pt x="193541" y="244128"/>
                  <a:pt x="177800" y="250825"/>
                  <a:pt x="161925" y="257175"/>
                </a:cubicBezTo>
                <a:cubicBezTo>
                  <a:pt x="55107" y="390698"/>
                  <a:pt x="186331" y="222309"/>
                  <a:pt x="95250" y="352425"/>
                </a:cubicBezTo>
                <a:cubicBezTo>
                  <a:pt x="68583" y="390520"/>
                  <a:pt x="52061" y="396266"/>
                  <a:pt x="38100" y="438150"/>
                </a:cubicBezTo>
                <a:cubicBezTo>
                  <a:pt x="29821" y="462988"/>
                  <a:pt x="25400" y="488950"/>
                  <a:pt x="19050" y="514350"/>
                </a:cubicBezTo>
                <a:lnTo>
                  <a:pt x="9525" y="552450"/>
                </a:lnTo>
                <a:cubicBezTo>
                  <a:pt x="6350" y="596900"/>
                  <a:pt x="0" y="641237"/>
                  <a:pt x="0" y="685800"/>
                </a:cubicBezTo>
                <a:cubicBezTo>
                  <a:pt x="0" y="698678"/>
                  <a:pt x="6228" y="789233"/>
                  <a:pt x="19050" y="819150"/>
                </a:cubicBezTo>
                <a:cubicBezTo>
                  <a:pt x="23559" y="829672"/>
                  <a:pt x="32980" y="837486"/>
                  <a:pt x="38100" y="847725"/>
                </a:cubicBezTo>
                <a:cubicBezTo>
                  <a:pt x="45746" y="863018"/>
                  <a:pt x="47904" y="880968"/>
                  <a:pt x="57150" y="895350"/>
                </a:cubicBezTo>
                <a:cubicBezTo>
                  <a:pt x="108479" y="975195"/>
                  <a:pt x="100780" y="965711"/>
                  <a:pt x="152400" y="1000125"/>
                </a:cubicBezTo>
                <a:cubicBezTo>
                  <a:pt x="187072" y="1052132"/>
                  <a:pt x="152840" y="1007654"/>
                  <a:pt x="209550" y="1057275"/>
                </a:cubicBezTo>
                <a:cubicBezTo>
                  <a:pt x="223067" y="1069102"/>
                  <a:pt x="232706" y="1085412"/>
                  <a:pt x="247650" y="1095375"/>
                </a:cubicBezTo>
                <a:cubicBezTo>
                  <a:pt x="261876" y="1104859"/>
                  <a:pt x="279173" y="1108674"/>
                  <a:pt x="295275" y="1114425"/>
                </a:cubicBezTo>
                <a:cubicBezTo>
                  <a:pt x="323641" y="1124556"/>
                  <a:pt x="354059" y="1129530"/>
                  <a:pt x="381000" y="1143000"/>
                </a:cubicBezTo>
                <a:cubicBezTo>
                  <a:pt x="408260" y="1156630"/>
                  <a:pt x="419645" y="1164567"/>
                  <a:pt x="447675" y="1171575"/>
                </a:cubicBezTo>
                <a:cubicBezTo>
                  <a:pt x="463381" y="1175502"/>
                  <a:pt x="479496" y="1177588"/>
                  <a:pt x="495300" y="1181100"/>
                </a:cubicBezTo>
                <a:cubicBezTo>
                  <a:pt x="508079" y="1183940"/>
                  <a:pt x="520563" y="1188058"/>
                  <a:pt x="533400" y="1190625"/>
                </a:cubicBezTo>
                <a:cubicBezTo>
                  <a:pt x="552338" y="1194413"/>
                  <a:pt x="571549" y="1196695"/>
                  <a:pt x="590550" y="1200150"/>
                </a:cubicBezTo>
                <a:cubicBezTo>
                  <a:pt x="692688" y="1218721"/>
                  <a:pt x="577081" y="1200947"/>
                  <a:pt x="704850" y="1219200"/>
                </a:cubicBezTo>
                <a:cubicBezTo>
                  <a:pt x="784225" y="1212850"/>
                  <a:pt x="863769" y="1208344"/>
                  <a:pt x="942975" y="1200150"/>
                </a:cubicBezTo>
                <a:cubicBezTo>
                  <a:pt x="955996" y="1198803"/>
                  <a:pt x="968208" y="1193037"/>
                  <a:pt x="981075" y="1190625"/>
                </a:cubicBezTo>
                <a:cubicBezTo>
                  <a:pt x="1019039" y="1183507"/>
                  <a:pt x="1095375" y="1171575"/>
                  <a:pt x="1095375" y="1171575"/>
                </a:cubicBezTo>
                <a:cubicBezTo>
                  <a:pt x="1104900" y="1165225"/>
                  <a:pt x="1113711" y="1157645"/>
                  <a:pt x="1123950" y="1152525"/>
                </a:cubicBezTo>
                <a:cubicBezTo>
                  <a:pt x="1132930" y="1148035"/>
                  <a:pt x="1143297" y="1146955"/>
                  <a:pt x="1152525" y="1143000"/>
                </a:cubicBezTo>
                <a:cubicBezTo>
                  <a:pt x="1165576" y="1137407"/>
                  <a:pt x="1177925" y="1130300"/>
                  <a:pt x="1190625" y="1123950"/>
                </a:cubicBezTo>
                <a:cubicBezTo>
                  <a:pt x="1200150" y="1111250"/>
                  <a:pt x="1207975" y="1097075"/>
                  <a:pt x="1219200" y="1085850"/>
                </a:cubicBezTo>
                <a:cubicBezTo>
                  <a:pt x="1227295" y="1077755"/>
                  <a:pt x="1240624" y="1075739"/>
                  <a:pt x="1247775" y="1066800"/>
                </a:cubicBezTo>
                <a:cubicBezTo>
                  <a:pt x="1300355" y="1001075"/>
                  <a:pt x="1203983" y="1073770"/>
                  <a:pt x="1285875" y="1019175"/>
                </a:cubicBezTo>
                <a:cubicBezTo>
                  <a:pt x="1289050" y="1009650"/>
                  <a:pt x="1290010" y="999071"/>
                  <a:pt x="1295400" y="990600"/>
                </a:cubicBezTo>
                <a:cubicBezTo>
                  <a:pt x="1312446" y="963814"/>
                  <a:pt x="1352550" y="914400"/>
                  <a:pt x="1352550" y="914400"/>
                </a:cubicBezTo>
                <a:cubicBezTo>
                  <a:pt x="1355725" y="901700"/>
                  <a:pt x="1359235" y="889079"/>
                  <a:pt x="1362075" y="876300"/>
                </a:cubicBezTo>
                <a:cubicBezTo>
                  <a:pt x="1365587" y="860496"/>
                  <a:pt x="1367340" y="844294"/>
                  <a:pt x="1371600" y="828675"/>
                </a:cubicBezTo>
                <a:cubicBezTo>
                  <a:pt x="1376884" y="809302"/>
                  <a:pt x="1384300" y="790575"/>
                  <a:pt x="1390650" y="771525"/>
                </a:cubicBezTo>
                <a:lnTo>
                  <a:pt x="1400175" y="742950"/>
                </a:lnTo>
                <a:cubicBezTo>
                  <a:pt x="1406525" y="676275"/>
                  <a:pt x="1427532" y="609384"/>
                  <a:pt x="1419225" y="542925"/>
                </a:cubicBezTo>
                <a:cubicBezTo>
                  <a:pt x="1412875" y="492125"/>
                  <a:pt x="1408160" y="441094"/>
                  <a:pt x="1400175" y="390525"/>
                </a:cubicBezTo>
                <a:cubicBezTo>
                  <a:pt x="1398609" y="380608"/>
                  <a:pt x="1395526" y="370727"/>
                  <a:pt x="1390650" y="361950"/>
                </a:cubicBezTo>
                <a:cubicBezTo>
                  <a:pt x="1379531" y="341936"/>
                  <a:pt x="1365250" y="323850"/>
                  <a:pt x="1352550" y="304800"/>
                </a:cubicBezTo>
                <a:cubicBezTo>
                  <a:pt x="1346200" y="295275"/>
                  <a:pt x="1344360" y="279845"/>
                  <a:pt x="1333500" y="276225"/>
                </a:cubicBezTo>
                <a:cubicBezTo>
                  <a:pt x="1269063" y="254746"/>
                  <a:pt x="1347275" y="283113"/>
                  <a:pt x="1257300" y="238125"/>
                </a:cubicBezTo>
                <a:cubicBezTo>
                  <a:pt x="1248320" y="233635"/>
                  <a:pt x="1237953" y="232555"/>
                  <a:pt x="1228725" y="228600"/>
                </a:cubicBezTo>
                <a:cubicBezTo>
                  <a:pt x="1215674" y="223007"/>
                  <a:pt x="1203676" y="215143"/>
                  <a:pt x="1190625" y="209550"/>
                </a:cubicBezTo>
                <a:cubicBezTo>
                  <a:pt x="1165699" y="198867"/>
                  <a:pt x="1097505" y="183889"/>
                  <a:pt x="1085850" y="180975"/>
                </a:cubicBezTo>
                <a:lnTo>
                  <a:pt x="1047750" y="171450"/>
                </a:lnTo>
                <a:cubicBezTo>
                  <a:pt x="1035050" y="168275"/>
                  <a:pt x="1022563" y="164077"/>
                  <a:pt x="1009650" y="161925"/>
                </a:cubicBezTo>
                <a:cubicBezTo>
                  <a:pt x="990600" y="158750"/>
                  <a:pt x="971353" y="156590"/>
                  <a:pt x="952500" y="152400"/>
                </a:cubicBezTo>
                <a:cubicBezTo>
                  <a:pt x="942699" y="150222"/>
                  <a:pt x="933848" y="144402"/>
                  <a:pt x="923925" y="142875"/>
                </a:cubicBezTo>
                <a:cubicBezTo>
                  <a:pt x="850851" y="131633"/>
                  <a:pt x="804768" y="138081"/>
                  <a:pt x="733425" y="114300"/>
                </a:cubicBezTo>
                <a:cubicBezTo>
                  <a:pt x="723900" y="111125"/>
                  <a:pt x="714251" y="108300"/>
                  <a:pt x="704850" y="104775"/>
                </a:cubicBezTo>
                <a:cubicBezTo>
                  <a:pt x="663443" y="89247"/>
                  <a:pt x="623927" y="67876"/>
                  <a:pt x="581025" y="57150"/>
                </a:cubicBezTo>
                <a:cubicBezTo>
                  <a:pt x="508030" y="38901"/>
                  <a:pt x="578991" y="58465"/>
                  <a:pt x="495300" y="28575"/>
                </a:cubicBezTo>
                <a:cubicBezTo>
                  <a:pt x="466934" y="18444"/>
                  <a:pt x="409575" y="0"/>
                  <a:pt x="409575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074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rgbClr val="005293"/>
                </a:solidFill>
              </a:rPr>
              <a:t>What Should</a:t>
            </a:r>
            <a:br>
              <a:rPr lang="en-US" sz="6000" b="1" dirty="0" smtClean="0">
                <a:solidFill>
                  <a:srgbClr val="005293"/>
                </a:solidFill>
              </a:rPr>
            </a:br>
            <a:r>
              <a:rPr lang="en-US" sz="6000" b="1" dirty="0" smtClean="0">
                <a:solidFill>
                  <a:srgbClr val="005293"/>
                </a:solidFill>
              </a:rPr>
              <a:t>a Tribal Health </a:t>
            </a:r>
            <a:br>
              <a:rPr lang="en-US" sz="6000" b="1" dirty="0" smtClean="0">
                <a:solidFill>
                  <a:srgbClr val="005293"/>
                </a:solidFill>
              </a:rPr>
            </a:br>
            <a:r>
              <a:rPr lang="en-US" sz="6000" b="1" dirty="0" smtClean="0">
                <a:solidFill>
                  <a:srgbClr val="005293"/>
                </a:solidFill>
              </a:rPr>
              <a:t>Department</a:t>
            </a:r>
            <a:br>
              <a:rPr lang="en-US" sz="6000" b="1" dirty="0" smtClean="0">
                <a:solidFill>
                  <a:srgbClr val="005293"/>
                </a:solidFill>
              </a:rPr>
            </a:br>
            <a:r>
              <a:rPr lang="en-US" sz="6000" b="1" dirty="0" smtClean="0">
                <a:solidFill>
                  <a:srgbClr val="005293"/>
                </a:solidFill>
              </a:rPr>
              <a:t>be Doing?</a:t>
            </a:r>
            <a:endParaRPr lang="en-US" sz="6000" b="1" dirty="0">
              <a:solidFill>
                <a:srgbClr val="00529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222" y="1450486"/>
            <a:ext cx="2277527" cy="34182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0" y="6379205"/>
            <a:ext cx="2743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</a:t>
            </a:r>
            <a:r>
              <a:rPr lang="en-US" sz="1050" dirty="0" err="1" smtClean="0"/>
              <a:t>Kozzi</a:t>
            </a:r>
            <a:r>
              <a:rPr lang="en-US" sz="1050" dirty="0" smtClean="0"/>
              <a:t> Images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0062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086600" cy="9906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5293"/>
                </a:solidFill>
              </a:rPr>
              <a:t>Getting Started…</a:t>
            </a:r>
            <a:endParaRPr lang="en-US" sz="4000" b="1" dirty="0">
              <a:solidFill>
                <a:srgbClr val="00529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685800" y="2895600"/>
            <a:ext cx="4114800" cy="3125715"/>
          </a:xfrm>
        </p:spPr>
        <p:txBody>
          <a:bodyPr/>
          <a:lstStyle/>
          <a:p>
            <a:pPr>
              <a:buClr>
                <a:srgbClr val="A1B950"/>
              </a:buClr>
            </a:pPr>
            <a:r>
              <a:rPr lang="en-US" dirty="0" smtClean="0"/>
              <a:t>It’s about better service</a:t>
            </a:r>
            <a:endParaRPr lang="en-US" dirty="0"/>
          </a:p>
          <a:p>
            <a:pPr>
              <a:buClr>
                <a:srgbClr val="A1B950"/>
              </a:buClr>
            </a:pPr>
            <a:r>
              <a:rPr lang="en-US" dirty="0"/>
              <a:t>It’s about QI </a:t>
            </a:r>
          </a:p>
          <a:p>
            <a:pPr>
              <a:buClr>
                <a:srgbClr val="A1B950"/>
              </a:buClr>
            </a:pPr>
            <a:r>
              <a:rPr lang="en-US" dirty="0" smtClean="0"/>
              <a:t>It’s about doing it well, not fast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118" y="3150435"/>
            <a:ext cx="4016708" cy="26711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21418" y="6592557"/>
            <a:ext cx="25410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Image: </a:t>
            </a:r>
            <a:r>
              <a:rPr lang="en-US" sz="1100" dirty="0" err="1"/>
              <a:t>Ambro</a:t>
            </a:r>
            <a:r>
              <a:rPr lang="en-US" sz="1100" dirty="0"/>
              <a:t> / FreeDigitalPhotos.net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6002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Set the right frame of mind…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AB 2012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PHAB 2012</Template>
  <TotalTime>28690</TotalTime>
  <Words>1560</Words>
  <Application>Microsoft Office PowerPoint</Application>
  <PresentationFormat>On-screen Show (4:3)</PresentationFormat>
  <Paragraphs>465</Paragraphs>
  <Slides>30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PHAB 2012</vt:lpstr>
      <vt:lpstr>Custom Design</vt:lpstr>
      <vt:lpstr>Acrobat Document</vt:lpstr>
      <vt:lpstr>Partners in Accreditation: _ Supporting Tribal Health Departments for Public Health Accreditation</vt:lpstr>
      <vt:lpstr>Session Objectives</vt:lpstr>
      <vt:lpstr>What is Accreditation?</vt:lpstr>
      <vt:lpstr>Accreditation Themes</vt:lpstr>
      <vt:lpstr>The Public Health Accreditation Board (PHAB)</vt:lpstr>
      <vt:lpstr>PowerPoint Presentation</vt:lpstr>
      <vt:lpstr>PowerPoint Presentation</vt:lpstr>
      <vt:lpstr>What Should a Tribal Health  Department be Doing?</vt:lpstr>
      <vt:lpstr>Getting Started…</vt:lpstr>
      <vt:lpstr>Initial Steps</vt:lpstr>
      <vt:lpstr>PowerPoint Presentation</vt:lpstr>
      <vt:lpstr>Framework of the Standards</vt:lpstr>
      <vt:lpstr>The PHAB Accreditation Process</vt:lpstr>
      <vt:lpstr>Accreditation Seven Steps</vt:lpstr>
      <vt:lpstr>Step 1 - Pre-application</vt:lpstr>
      <vt:lpstr>Step 2 - Application</vt:lpstr>
      <vt:lpstr>Step 3 - Documentation</vt:lpstr>
      <vt:lpstr>Step 4 - Site Visit</vt:lpstr>
      <vt:lpstr>Step 5 - Accreditation Decision</vt:lpstr>
      <vt:lpstr>Step 6 – Reports Step 7 - Reaccreditation</vt:lpstr>
      <vt:lpstr>Why Accreditation?  </vt:lpstr>
      <vt:lpstr>Accreditation = Capacity</vt:lpstr>
      <vt:lpstr>Accreditation  &amp; QI</vt:lpstr>
      <vt:lpstr>QI is the Accreditation Cornerstone</vt:lpstr>
      <vt:lpstr>Transformation Through  Accreditation and QI</vt:lpstr>
      <vt:lpstr>Current Status &amp; the Future</vt:lpstr>
      <vt:lpstr>Current Status</vt:lpstr>
      <vt:lpstr>Future Development</vt:lpstr>
      <vt:lpstr>Questions</vt:lpstr>
      <vt:lpstr>Public Health Accreditation Board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Applicant Training</dc:title>
  <dc:creator>David Stone</dc:creator>
  <cp:lastModifiedBy>Blake Harper</cp:lastModifiedBy>
  <cp:revision>254</cp:revision>
  <cp:lastPrinted>2011-11-21T18:01:14Z</cp:lastPrinted>
  <dcterms:created xsi:type="dcterms:W3CDTF">2011-10-28T12:44:41Z</dcterms:created>
  <dcterms:modified xsi:type="dcterms:W3CDTF">2012-06-11T18:53:33Z</dcterms:modified>
</cp:coreProperties>
</file>